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316" r:id="rId8"/>
    <p:sldId id="317" r:id="rId9"/>
    <p:sldId id="337" r:id="rId10"/>
    <p:sldId id="262" r:id="rId11"/>
    <p:sldId id="320" r:id="rId12"/>
    <p:sldId id="319" r:id="rId13"/>
    <p:sldId id="321" r:id="rId14"/>
    <p:sldId id="322" r:id="rId15"/>
    <p:sldId id="263" r:id="rId16"/>
    <p:sldId id="264" r:id="rId17"/>
    <p:sldId id="265" r:id="rId18"/>
    <p:sldId id="268" r:id="rId19"/>
    <p:sldId id="269" r:id="rId20"/>
    <p:sldId id="270" r:id="rId21"/>
    <p:sldId id="272" r:id="rId22"/>
    <p:sldId id="273" r:id="rId23"/>
    <p:sldId id="274" r:id="rId24"/>
    <p:sldId id="275" r:id="rId25"/>
    <p:sldId id="276" r:id="rId26"/>
    <p:sldId id="277" r:id="rId27"/>
    <p:sldId id="278" r:id="rId28"/>
    <p:sldId id="279" r:id="rId29"/>
    <p:sldId id="280" r:id="rId30"/>
    <p:sldId id="281" r:id="rId31"/>
    <p:sldId id="282" r:id="rId32"/>
    <p:sldId id="284" r:id="rId33"/>
    <p:sldId id="283" r:id="rId34"/>
    <p:sldId id="285" r:id="rId35"/>
    <p:sldId id="286" r:id="rId36"/>
    <p:sldId id="287" r:id="rId37"/>
    <p:sldId id="266" r:id="rId38"/>
    <p:sldId id="327" r:id="rId39"/>
    <p:sldId id="328" r:id="rId40"/>
    <p:sldId id="267" r:id="rId41"/>
    <p:sldId id="288" r:id="rId42"/>
    <p:sldId id="289" r:id="rId43"/>
    <p:sldId id="334" r:id="rId44"/>
    <p:sldId id="290" r:id="rId45"/>
    <p:sldId id="291" r:id="rId46"/>
    <p:sldId id="318" r:id="rId47"/>
    <p:sldId id="292" r:id="rId48"/>
    <p:sldId id="293" r:id="rId49"/>
    <p:sldId id="294" r:id="rId50"/>
    <p:sldId id="295" r:id="rId51"/>
    <p:sldId id="296" r:id="rId52"/>
    <p:sldId id="297" r:id="rId53"/>
    <p:sldId id="298" r:id="rId54"/>
    <p:sldId id="299" r:id="rId55"/>
    <p:sldId id="300" r:id="rId56"/>
    <p:sldId id="301" r:id="rId57"/>
    <p:sldId id="302" r:id="rId58"/>
    <p:sldId id="330" r:id="rId59"/>
    <p:sldId id="303" r:id="rId60"/>
    <p:sldId id="304" r:id="rId61"/>
    <p:sldId id="305" r:id="rId62"/>
    <p:sldId id="306" r:id="rId63"/>
    <p:sldId id="307" r:id="rId64"/>
    <p:sldId id="309" r:id="rId65"/>
    <p:sldId id="332" r:id="rId66"/>
    <p:sldId id="331" r:id="rId67"/>
    <p:sldId id="329" r:id="rId68"/>
    <p:sldId id="335" r:id="rId69"/>
    <p:sldId id="336" r:id="rId70"/>
    <p:sldId id="323" r:id="rId71"/>
    <p:sldId id="324" r:id="rId72"/>
    <p:sldId id="326" r:id="rId73"/>
    <p:sldId id="310" r:id="rId74"/>
    <p:sldId id="311" r:id="rId75"/>
    <p:sldId id="312" r:id="rId76"/>
    <p:sldId id="313" r:id="rId77"/>
    <p:sldId id="314" r:id="rId78"/>
    <p:sldId id="333" r:id="rId79"/>
    <p:sldId id="338" r:id="rId80"/>
    <p:sldId id="315"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59" autoAdjust="0"/>
    <p:restoredTop sz="94660"/>
  </p:normalViewPr>
  <p:slideViewPr>
    <p:cSldViewPr snapToGrid="0">
      <p:cViewPr varScale="1">
        <p:scale>
          <a:sx n="97" d="100"/>
          <a:sy n="97" d="100"/>
        </p:scale>
        <p:origin x="224" y="44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7A0698F-DE67-4D2D-A707-56FF4F4586F8}" type="datetimeFigureOut">
              <a:rPr lang="en-GB" smtClean="0"/>
              <a:t>24/02/2017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0099BF-0091-434D-A1C4-4CDC0598E81C}" type="slidenum">
              <a:rPr lang="en-GB" smtClean="0"/>
              <a:t>‹#›</a:t>
            </a:fld>
            <a:endParaRPr lang="en-GB"/>
          </a:p>
        </p:txBody>
      </p:sp>
    </p:spTree>
    <p:extLst>
      <p:ext uri="{BB962C8B-B14F-4D97-AF65-F5344CB8AC3E}">
        <p14:creationId xmlns:p14="http://schemas.microsoft.com/office/powerpoint/2010/main" val="4146954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A0698F-DE67-4D2D-A707-56FF4F4586F8}" type="datetimeFigureOut">
              <a:rPr lang="en-GB" smtClean="0"/>
              <a:t>24/02/2017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0099BF-0091-434D-A1C4-4CDC0598E81C}" type="slidenum">
              <a:rPr lang="en-GB" smtClean="0"/>
              <a:t>‹#›</a:t>
            </a:fld>
            <a:endParaRPr lang="en-GB"/>
          </a:p>
        </p:txBody>
      </p:sp>
    </p:spTree>
    <p:extLst>
      <p:ext uri="{BB962C8B-B14F-4D97-AF65-F5344CB8AC3E}">
        <p14:creationId xmlns:p14="http://schemas.microsoft.com/office/powerpoint/2010/main" val="2731015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A0698F-DE67-4D2D-A707-56FF4F4586F8}" type="datetimeFigureOut">
              <a:rPr lang="en-GB" smtClean="0"/>
              <a:t>24/02/2017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0099BF-0091-434D-A1C4-4CDC0598E81C}" type="slidenum">
              <a:rPr lang="en-GB" smtClean="0"/>
              <a:t>‹#›</a:t>
            </a:fld>
            <a:endParaRPr lang="en-GB"/>
          </a:p>
        </p:txBody>
      </p:sp>
    </p:spTree>
    <p:extLst>
      <p:ext uri="{BB962C8B-B14F-4D97-AF65-F5344CB8AC3E}">
        <p14:creationId xmlns:p14="http://schemas.microsoft.com/office/powerpoint/2010/main" val="3270435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A0698F-DE67-4D2D-A707-56FF4F4586F8}" type="datetimeFigureOut">
              <a:rPr lang="en-GB" smtClean="0"/>
              <a:t>24/02/2017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0099BF-0091-434D-A1C4-4CDC0598E81C}" type="slidenum">
              <a:rPr lang="en-GB" smtClean="0"/>
              <a:t>‹#›</a:t>
            </a:fld>
            <a:endParaRPr lang="en-GB"/>
          </a:p>
        </p:txBody>
      </p:sp>
    </p:spTree>
    <p:extLst>
      <p:ext uri="{BB962C8B-B14F-4D97-AF65-F5344CB8AC3E}">
        <p14:creationId xmlns:p14="http://schemas.microsoft.com/office/powerpoint/2010/main" val="40109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A0698F-DE67-4D2D-A707-56FF4F4586F8}" type="datetimeFigureOut">
              <a:rPr lang="en-GB" smtClean="0"/>
              <a:t>24/02/2017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E0099BF-0091-434D-A1C4-4CDC0598E81C}" type="slidenum">
              <a:rPr lang="en-GB" smtClean="0"/>
              <a:t>‹#›</a:t>
            </a:fld>
            <a:endParaRPr lang="en-GB"/>
          </a:p>
        </p:txBody>
      </p:sp>
    </p:spTree>
    <p:extLst>
      <p:ext uri="{BB962C8B-B14F-4D97-AF65-F5344CB8AC3E}">
        <p14:creationId xmlns:p14="http://schemas.microsoft.com/office/powerpoint/2010/main" val="2261749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7A0698F-DE67-4D2D-A707-56FF4F4586F8}" type="datetimeFigureOut">
              <a:rPr lang="en-GB" smtClean="0"/>
              <a:t>24/02/2017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0099BF-0091-434D-A1C4-4CDC0598E81C}" type="slidenum">
              <a:rPr lang="en-GB" smtClean="0"/>
              <a:t>‹#›</a:t>
            </a:fld>
            <a:endParaRPr lang="en-GB"/>
          </a:p>
        </p:txBody>
      </p:sp>
    </p:spTree>
    <p:extLst>
      <p:ext uri="{BB962C8B-B14F-4D97-AF65-F5344CB8AC3E}">
        <p14:creationId xmlns:p14="http://schemas.microsoft.com/office/powerpoint/2010/main" val="3697430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7A0698F-DE67-4D2D-A707-56FF4F4586F8}" type="datetimeFigureOut">
              <a:rPr lang="en-GB" smtClean="0"/>
              <a:t>24/02/2017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E0099BF-0091-434D-A1C4-4CDC0598E81C}" type="slidenum">
              <a:rPr lang="en-GB" smtClean="0"/>
              <a:t>‹#›</a:t>
            </a:fld>
            <a:endParaRPr lang="en-GB"/>
          </a:p>
        </p:txBody>
      </p:sp>
    </p:spTree>
    <p:extLst>
      <p:ext uri="{BB962C8B-B14F-4D97-AF65-F5344CB8AC3E}">
        <p14:creationId xmlns:p14="http://schemas.microsoft.com/office/powerpoint/2010/main" val="1068705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7A0698F-DE67-4D2D-A707-56FF4F4586F8}" type="datetimeFigureOut">
              <a:rPr lang="en-GB" smtClean="0"/>
              <a:t>24/02/2017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E0099BF-0091-434D-A1C4-4CDC0598E81C}" type="slidenum">
              <a:rPr lang="en-GB" smtClean="0"/>
              <a:t>‹#›</a:t>
            </a:fld>
            <a:endParaRPr lang="en-GB"/>
          </a:p>
        </p:txBody>
      </p:sp>
    </p:spTree>
    <p:extLst>
      <p:ext uri="{BB962C8B-B14F-4D97-AF65-F5344CB8AC3E}">
        <p14:creationId xmlns:p14="http://schemas.microsoft.com/office/powerpoint/2010/main" val="3268109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A0698F-DE67-4D2D-A707-56FF4F4586F8}" type="datetimeFigureOut">
              <a:rPr lang="en-GB" smtClean="0"/>
              <a:t>24/02/2017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E0099BF-0091-434D-A1C4-4CDC0598E81C}" type="slidenum">
              <a:rPr lang="en-GB" smtClean="0"/>
              <a:t>‹#›</a:t>
            </a:fld>
            <a:endParaRPr lang="en-GB"/>
          </a:p>
        </p:txBody>
      </p:sp>
    </p:spTree>
    <p:extLst>
      <p:ext uri="{BB962C8B-B14F-4D97-AF65-F5344CB8AC3E}">
        <p14:creationId xmlns:p14="http://schemas.microsoft.com/office/powerpoint/2010/main" val="82185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A0698F-DE67-4D2D-A707-56FF4F4586F8}" type="datetimeFigureOut">
              <a:rPr lang="en-GB" smtClean="0"/>
              <a:t>24/02/2017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0099BF-0091-434D-A1C4-4CDC0598E81C}" type="slidenum">
              <a:rPr lang="en-GB" smtClean="0"/>
              <a:t>‹#›</a:t>
            </a:fld>
            <a:endParaRPr lang="en-GB"/>
          </a:p>
        </p:txBody>
      </p:sp>
    </p:spTree>
    <p:extLst>
      <p:ext uri="{BB962C8B-B14F-4D97-AF65-F5344CB8AC3E}">
        <p14:creationId xmlns:p14="http://schemas.microsoft.com/office/powerpoint/2010/main" val="3812445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A0698F-DE67-4D2D-A707-56FF4F4586F8}" type="datetimeFigureOut">
              <a:rPr lang="en-GB" smtClean="0"/>
              <a:t>24/02/2017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E0099BF-0091-434D-A1C4-4CDC0598E81C}" type="slidenum">
              <a:rPr lang="en-GB" smtClean="0"/>
              <a:t>‹#›</a:t>
            </a:fld>
            <a:endParaRPr lang="en-GB"/>
          </a:p>
        </p:txBody>
      </p:sp>
    </p:spTree>
    <p:extLst>
      <p:ext uri="{BB962C8B-B14F-4D97-AF65-F5344CB8AC3E}">
        <p14:creationId xmlns:p14="http://schemas.microsoft.com/office/powerpoint/2010/main" val="33457328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0698F-DE67-4D2D-A707-56FF4F4586F8}" type="datetimeFigureOut">
              <a:rPr lang="en-GB" smtClean="0"/>
              <a:t>24/02/2017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099BF-0091-434D-A1C4-4CDC0598E81C}" type="slidenum">
              <a:rPr lang="en-GB" smtClean="0"/>
              <a:t>‹#›</a:t>
            </a:fld>
            <a:endParaRPr lang="en-GB"/>
          </a:p>
        </p:txBody>
      </p:sp>
    </p:spTree>
    <p:extLst>
      <p:ext uri="{BB962C8B-B14F-4D97-AF65-F5344CB8AC3E}">
        <p14:creationId xmlns:p14="http://schemas.microsoft.com/office/powerpoint/2010/main" val="3575714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1.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png"/><Relationship Id="rId5" Type="http://schemas.openxmlformats.org/officeDocument/2006/relationships/image" Target="../media/image1.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5" Type="http://schemas.openxmlformats.org/officeDocument/2006/relationships/image" Target="../media/image1.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5" Type="http://schemas.openxmlformats.org/officeDocument/2006/relationships/image" Target="../media/image1.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5" Type="http://schemas.openxmlformats.org/officeDocument/2006/relationships/image" Target="../media/image1.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5" Type="http://schemas.openxmlformats.org/officeDocument/2006/relationships/image" Target="../media/image1.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1.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5" Type="http://schemas.openxmlformats.org/officeDocument/2006/relationships/image" Target="../media/image1.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5" Type="http://schemas.openxmlformats.org/officeDocument/2006/relationships/image" Target="../media/image1.png"/><Relationship Id="rId1" Type="http://schemas.microsoft.com/office/2007/relationships/media" Target="../media/media26.m4a"/><Relationship Id="rId2"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5" Type="http://schemas.openxmlformats.org/officeDocument/2006/relationships/image" Target="../media/image1.png"/><Relationship Id="rId1" Type="http://schemas.microsoft.com/office/2007/relationships/media" Target="../media/media27.m4a"/><Relationship Id="rId2"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8.m4a"/><Relationship Id="rId2" Type="http://schemas.openxmlformats.org/officeDocument/2006/relationships/audio" Target="../media/media28.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9.m4a"/><Relationship Id="rId2" Type="http://schemas.openxmlformats.org/officeDocument/2006/relationships/audio" Target="../media/media29.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5" Type="http://schemas.openxmlformats.org/officeDocument/2006/relationships/image" Target="../media/image1.png"/><Relationship Id="rId1" Type="http://schemas.microsoft.com/office/2007/relationships/media" Target="../media/media30.m4a"/><Relationship Id="rId2" Type="http://schemas.openxmlformats.org/officeDocument/2006/relationships/audio" Target="../media/media30.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5" Type="http://schemas.openxmlformats.org/officeDocument/2006/relationships/image" Target="../media/image1.png"/><Relationship Id="rId1" Type="http://schemas.microsoft.com/office/2007/relationships/media" Target="../media/media31.m4a"/><Relationship Id="rId2" Type="http://schemas.openxmlformats.org/officeDocument/2006/relationships/audio" Target="../media/media31.m4a"/></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5" Type="http://schemas.openxmlformats.org/officeDocument/2006/relationships/image" Target="../media/image1.png"/><Relationship Id="rId1" Type="http://schemas.microsoft.com/office/2007/relationships/media" Target="../media/media32.m4a"/><Relationship Id="rId2" Type="http://schemas.openxmlformats.org/officeDocument/2006/relationships/audio" Target="../media/media32.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png"/><Relationship Id="rId5" Type="http://schemas.openxmlformats.org/officeDocument/2006/relationships/image" Target="../media/image1.png"/><Relationship Id="rId1" Type="http://schemas.microsoft.com/office/2007/relationships/media" Target="../media/media33.m4a"/><Relationship Id="rId2" Type="http://schemas.openxmlformats.org/officeDocument/2006/relationships/audio" Target="../media/media33.m4a"/></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5" Type="http://schemas.openxmlformats.org/officeDocument/2006/relationships/image" Target="../media/image1.png"/><Relationship Id="rId1" Type="http://schemas.microsoft.com/office/2007/relationships/media" Target="../media/media34.m4a"/><Relationship Id="rId2" Type="http://schemas.openxmlformats.org/officeDocument/2006/relationships/audio" Target="../media/media34.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35.m4a"/><Relationship Id="rId2" Type="http://schemas.openxmlformats.org/officeDocument/2006/relationships/audio" Target="../media/media35.m4a"/></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36.m4a"/><Relationship Id="rId2" Type="http://schemas.openxmlformats.org/officeDocument/2006/relationships/audio" Target="../media/media36.m4a"/></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5" Type="http://schemas.openxmlformats.org/officeDocument/2006/relationships/image" Target="../media/image1.png"/><Relationship Id="rId1" Type="http://schemas.microsoft.com/office/2007/relationships/media" Target="../media/media37.m4a"/><Relationship Id="rId2" Type="http://schemas.openxmlformats.org/officeDocument/2006/relationships/audio" Target="../media/media37.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5" Type="http://schemas.openxmlformats.org/officeDocument/2006/relationships/image" Target="../media/image1.png"/><Relationship Id="rId1" Type="http://schemas.microsoft.com/office/2007/relationships/media" Target="../media/media38.m4a"/><Relationship Id="rId2" Type="http://schemas.openxmlformats.org/officeDocument/2006/relationships/audio" Target="../media/media38.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39.m4a"/><Relationship Id="rId2" Type="http://schemas.openxmlformats.org/officeDocument/2006/relationships/audio" Target="../media/media39.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5" Type="http://schemas.openxmlformats.org/officeDocument/2006/relationships/image" Target="../media/image1.png"/><Relationship Id="rId1" Type="http://schemas.microsoft.com/office/2007/relationships/media" Target="../media/media40.m4a"/><Relationship Id="rId2" Type="http://schemas.openxmlformats.org/officeDocument/2006/relationships/audio" Target="../media/media40.m4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5" Type="http://schemas.openxmlformats.org/officeDocument/2006/relationships/image" Target="../media/image1.png"/><Relationship Id="rId1" Type="http://schemas.microsoft.com/office/2007/relationships/media" Target="../media/media41.m4a"/><Relationship Id="rId2" Type="http://schemas.openxmlformats.org/officeDocument/2006/relationships/audio" Target="../media/media41.m4a"/></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5" Type="http://schemas.openxmlformats.org/officeDocument/2006/relationships/image" Target="../media/image1.png"/><Relationship Id="rId1" Type="http://schemas.microsoft.com/office/2007/relationships/media" Target="../media/media42.m4a"/><Relationship Id="rId2" Type="http://schemas.openxmlformats.org/officeDocument/2006/relationships/audio" Target="../media/media42.m4a"/></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5" Type="http://schemas.openxmlformats.org/officeDocument/2006/relationships/image" Target="../media/image1.png"/><Relationship Id="rId1" Type="http://schemas.microsoft.com/office/2007/relationships/media" Target="../media/media43.m4a"/><Relationship Id="rId2" Type="http://schemas.openxmlformats.org/officeDocument/2006/relationships/audio" Target="../media/media43.m4a"/></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5" Type="http://schemas.openxmlformats.org/officeDocument/2006/relationships/image" Target="../media/image1.png"/><Relationship Id="rId1" Type="http://schemas.microsoft.com/office/2007/relationships/media" Target="../media/media44.m4a"/><Relationship Id="rId2" Type="http://schemas.openxmlformats.org/officeDocument/2006/relationships/audio" Target="../media/media44.m4a"/></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png"/><Relationship Id="rId5" Type="http://schemas.openxmlformats.org/officeDocument/2006/relationships/image" Target="../media/image1.png"/><Relationship Id="rId1" Type="http://schemas.microsoft.com/office/2007/relationships/media" Target="../media/media45.m4a"/><Relationship Id="rId2" Type="http://schemas.openxmlformats.org/officeDocument/2006/relationships/audio" Target="../media/media45.m4a"/></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1.png"/><Relationship Id="rId1" Type="http://schemas.microsoft.com/office/2007/relationships/media" Target="../media/media46.m4a"/><Relationship Id="rId2" Type="http://schemas.openxmlformats.org/officeDocument/2006/relationships/audio" Target="../media/media46.m4a"/></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png"/><Relationship Id="rId5" Type="http://schemas.openxmlformats.org/officeDocument/2006/relationships/image" Target="../media/image1.png"/><Relationship Id="rId1" Type="http://schemas.microsoft.com/office/2007/relationships/media" Target="../media/media47.m4a"/><Relationship Id="rId2" Type="http://schemas.openxmlformats.org/officeDocument/2006/relationships/audio" Target="../media/media47.m4a"/></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5" Type="http://schemas.openxmlformats.org/officeDocument/2006/relationships/image" Target="../media/image1.png"/><Relationship Id="rId1" Type="http://schemas.microsoft.com/office/2007/relationships/media" Target="../media/media48.m4a"/><Relationship Id="rId2" Type="http://schemas.openxmlformats.org/officeDocument/2006/relationships/audio" Target="../media/media48.m4a"/></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1.png"/><Relationship Id="rId5" Type="http://schemas.openxmlformats.org/officeDocument/2006/relationships/image" Target="../media/image1.png"/><Relationship Id="rId1" Type="http://schemas.microsoft.com/office/2007/relationships/media" Target="../media/media49.m4a"/><Relationship Id="rId2" Type="http://schemas.openxmlformats.org/officeDocument/2006/relationships/audio" Target="../media/media49.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5" Type="http://schemas.openxmlformats.org/officeDocument/2006/relationships/image" Target="../media/image1.png"/><Relationship Id="rId1" Type="http://schemas.microsoft.com/office/2007/relationships/media" Target="../media/media50.m4a"/><Relationship Id="rId2" Type="http://schemas.openxmlformats.org/officeDocument/2006/relationships/audio" Target="../media/media50.m4a"/></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51.m4a"/><Relationship Id="rId2" Type="http://schemas.openxmlformats.org/officeDocument/2006/relationships/audio" Target="../media/media51.m4a"/></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3.png"/><Relationship Id="rId5" Type="http://schemas.openxmlformats.org/officeDocument/2006/relationships/image" Target="../media/image1.png"/><Relationship Id="rId1" Type="http://schemas.microsoft.com/office/2007/relationships/media" Target="../media/media52.m4a"/><Relationship Id="rId2" Type="http://schemas.openxmlformats.org/officeDocument/2006/relationships/audio" Target="../media/media52.m4a"/></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4.png"/><Relationship Id="rId5" Type="http://schemas.openxmlformats.org/officeDocument/2006/relationships/image" Target="../media/image1.png"/><Relationship Id="rId1" Type="http://schemas.microsoft.com/office/2007/relationships/media" Target="../media/media53.m4a"/><Relationship Id="rId2" Type="http://schemas.openxmlformats.org/officeDocument/2006/relationships/audio" Target="../media/media53.m4a"/></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png"/><Relationship Id="rId5" Type="http://schemas.openxmlformats.org/officeDocument/2006/relationships/image" Target="../media/image1.png"/><Relationship Id="rId1" Type="http://schemas.microsoft.com/office/2007/relationships/media" Target="../media/media54.m4a"/><Relationship Id="rId2" Type="http://schemas.openxmlformats.org/officeDocument/2006/relationships/audio" Target="../media/media54.m4a"/></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5.png"/><Relationship Id="rId5" Type="http://schemas.openxmlformats.org/officeDocument/2006/relationships/image" Target="../media/image1.png"/><Relationship Id="rId1" Type="http://schemas.microsoft.com/office/2007/relationships/media" Target="../media/media55.m4a"/><Relationship Id="rId2" Type="http://schemas.openxmlformats.org/officeDocument/2006/relationships/audio" Target="../media/media55.m4a"/></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6.png"/><Relationship Id="rId5" Type="http://schemas.openxmlformats.org/officeDocument/2006/relationships/image" Target="../media/image1.png"/><Relationship Id="rId1" Type="http://schemas.microsoft.com/office/2007/relationships/media" Target="../media/media56.m4a"/><Relationship Id="rId2" Type="http://schemas.openxmlformats.org/officeDocument/2006/relationships/audio" Target="../media/media56.m4a"/></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7.png"/><Relationship Id="rId5" Type="http://schemas.openxmlformats.org/officeDocument/2006/relationships/image" Target="../media/image1.png"/><Relationship Id="rId1" Type="http://schemas.microsoft.com/office/2007/relationships/media" Target="../media/media57.m4a"/><Relationship Id="rId2" Type="http://schemas.openxmlformats.org/officeDocument/2006/relationships/audio" Target="../media/media57.m4a"/></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8.png"/><Relationship Id="rId5" Type="http://schemas.openxmlformats.org/officeDocument/2006/relationships/image" Target="../media/image1.png"/><Relationship Id="rId1" Type="http://schemas.microsoft.com/office/2007/relationships/media" Target="../media/media58.m4a"/><Relationship Id="rId2" Type="http://schemas.openxmlformats.org/officeDocument/2006/relationships/audio" Target="../media/media58.m4a"/></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9.png"/><Relationship Id="rId5" Type="http://schemas.openxmlformats.org/officeDocument/2006/relationships/image" Target="../media/image1.png"/><Relationship Id="rId1" Type="http://schemas.microsoft.com/office/2007/relationships/media" Target="../media/media59.m4a"/><Relationship Id="rId2" Type="http://schemas.openxmlformats.org/officeDocument/2006/relationships/audio" Target="../media/media59.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0.png"/><Relationship Id="rId5" Type="http://schemas.openxmlformats.org/officeDocument/2006/relationships/image" Target="../media/image1.png"/><Relationship Id="rId1" Type="http://schemas.microsoft.com/office/2007/relationships/media" Target="../media/media60.m4a"/><Relationship Id="rId2" Type="http://schemas.openxmlformats.org/officeDocument/2006/relationships/audio" Target="../media/media60.m4a"/></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1.png"/><Relationship Id="rId5" Type="http://schemas.openxmlformats.org/officeDocument/2006/relationships/image" Target="../media/image1.png"/><Relationship Id="rId1" Type="http://schemas.microsoft.com/office/2007/relationships/media" Target="../media/media61.m4a"/><Relationship Id="rId2" Type="http://schemas.openxmlformats.org/officeDocument/2006/relationships/audio" Target="../media/media61.m4a"/></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2.png"/><Relationship Id="rId5" Type="http://schemas.openxmlformats.org/officeDocument/2006/relationships/image" Target="../media/image1.png"/><Relationship Id="rId1" Type="http://schemas.microsoft.com/office/2007/relationships/media" Target="../media/media62.m4a"/><Relationship Id="rId2" Type="http://schemas.openxmlformats.org/officeDocument/2006/relationships/audio" Target="../media/media62.m4a"/></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3.png"/><Relationship Id="rId5" Type="http://schemas.openxmlformats.org/officeDocument/2006/relationships/image" Target="../media/image1.png"/><Relationship Id="rId1" Type="http://schemas.microsoft.com/office/2007/relationships/media" Target="../media/media63.m4a"/><Relationship Id="rId2" Type="http://schemas.openxmlformats.org/officeDocument/2006/relationships/audio" Target="../media/media63.m4a"/></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4.png"/><Relationship Id="rId5" Type="http://schemas.openxmlformats.org/officeDocument/2006/relationships/image" Target="../media/image1.png"/><Relationship Id="rId1" Type="http://schemas.microsoft.com/office/2007/relationships/media" Target="../media/media64.m4a"/><Relationship Id="rId2" Type="http://schemas.openxmlformats.org/officeDocument/2006/relationships/audio" Target="../media/media64.m4a"/></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5.png"/><Relationship Id="rId5" Type="http://schemas.openxmlformats.org/officeDocument/2006/relationships/image" Target="../media/image1.png"/><Relationship Id="rId1" Type="http://schemas.microsoft.com/office/2007/relationships/media" Target="../media/media65.m4a"/><Relationship Id="rId2" Type="http://schemas.openxmlformats.org/officeDocument/2006/relationships/audio" Target="../media/media65.m4a"/></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6.png"/><Relationship Id="rId5" Type="http://schemas.openxmlformats.org/officeDocument/2006/relationships/image" Target="../media/image1.png"/><Relationship Id="rId1" Type="http://schemas.microsoft.com/office/2007/relationships/media" Target="../media/media66.m4a"/><Relationship Id="rId2" Type="http://schemas.openxmlformats.org/officeDocument/2006/relationships/audio" Target="../media/media66.m4a"/></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7.png"/><Relationship Id="rId5" Type="http://schemas.openxmlformats.org/officeDocument/2006/relationships/image" Target="../media/image1.png"/><Relationship Id="rId1" Type="http://schemas.microsoft.com/office/2007/relationships/media" Target="../media/media67.m4a"/><Relationship Id="rId2" Type="http://schemas.openxmlformats.org/officeDocument/2006/relationships/audio" Target="../media/media67.m4a"/></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8.png"/><Relationship Id="rId5" Type="http://schemas.openxmlformats.org/officeDocument/2006/relationships/image" Target="../media/image1.png"/><Relationship Id="rId1" Type="http://schemas.microsoft.com/office/2007/relationships/media" Target="../media/media68.m4a"/><Relationship Id="rId2" Type="http://schemas.openxmlformats.org/officeDocument/2006/relationships/audio" Target="../media/media68.m4a"/></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mailto:support@thebuddhistcentre.com" TargetMode="External"/><Relationship Id="rId5" Type="http://schemas.openxmlformats.org/officeDocument/2006/relationships/image" Target="../media/image1.png"/><Relationship Id="rId1" Type="http://schemas.microsoft.com/office/2007/relationships/media" Target="../media/media69.m4a"/><Relationship Id="rId2" Type="http://schemas.openxmlformats.org/officeDocument/2006/relationships/audio" Target="../media/media69.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1.png"/><Relationship Id="rId1" Type="http://schemas.microsoft.com/office/2007/relationships/media" Target="../media/media7.m4a"/><Relationship Id="rId2" Type="http://schemas.openxmlformats.org/officeDocument/2006/relationships/audio" Target="../media/media7.m4a"/></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hyperlink" Target="mailto:support@thebuddhistcentre.com" TargetMode="External"/><Relationship Id="rId5" Type="http://schemas.openxmlformats.org/officeDocument/2006/relationships/image" Target="../media/image1.png"/><Relationship Id="rId1" Type="http://schemas.microsoft.com/office/2007/relationships/media" Target="../media/media70.m4a"/><Relationship Id="rId2" Type="http://schemas.openxmlformats.org/officeDocument/2006/relationships/audio" Target="../media/media70.m4a"/></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9.png"/><Relationship Id="rId5" Type="http://schemas.openxmlformats.org/officeDocument/2006/relationships/image" Target="../media/image1.png"/><Relationship Id="rId1" Type="http://schemas.microsoft.com/office/2007/relationships/media" Target="../media/media71.m4a"/><Relationship Id="rId2" Type="http://schemas.openxmlformats.org/officeDocument/2006/relationships/audio" Target="../media/media71.m4a"/></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mailto:support@thebuddhistcentre.com" TargetMode="External"/><Relationship Id="rId5" Type="http://schemas.openxmlformats.org/officeDocument/2006/relationships/image" Target="../media/image1.png"/><Relationship Id="rId1" Type="http://schemas.microsoft.com/office/2007/relationships/media" Target="../media/media72.m4a"/><Relationship Id="rId2" Type="http://schemas.openxmlformats.org/officeDocument/2006/relationships/audio" Target="../media/media72.m4a"/></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73.m4a"/><Relationship Id="rId2" Type="http://schemas.openxmlformats.org/officeDocument/2006/relationships/audio" Target="../media/media73.m4a"/></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0.png"/><Relationship Id="rId5" Type="http://schemas.openxmlformats.org/officeDocument/2006/relationships/image" Target="../media/image1.png"/><Relationship Id="rId1" Type="http://schemas.microsoft.com/office/2007/relationships/media" Target="../media/media74.m4a"/><Relationship Id="rId2" Type="http://schemas.openxmlformats.org/officeDocument/2006/relationships/audio" Target="../media/media74.m4a"/></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1.png"/><Relationship Id="rId5" Type="http://schemas.openxmlformats.org/officeDocument/2006/relationships/image" Target="../media/image1.png"/><Relationship Id="rId1" Type="http://schemas.microsoft.com/office/2007/relationships/media" Target="../media/media75.m4a"/><Relationship Id="rId2" Type="http://schemas.openxmlformats.org/officeDocument/2006/relationships/audio" Target="../media/media75.m4a"/></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2.png"/><Relationship Id="rId5" Type="http://schemas.openxmlformats.org/officeDocument/2006/relationships/image" Target="../media/image1.png"/><Relationship Id="rId1" Type="http://schemas.microsoft.com/office/2007/relationships/media" Target="../media/media76.m4a"/><Relationship Id="rId2" Type="http://schemas.openxmlformats.org/officeDocument/2006/relationships/audio" Target="../media/media76.m4a"/></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3.png"/><Relationship Id="rId5" Type="http://schemas.openxmlformats.org/officeDocument/2006/relationships/image" Target="../media/image1.png"/><Relationship Id="rId1" Type="http://schemas.microsoft.com/office/2007/relationships/media" Target="../media/media77.m4a"/><Relationship Id="rId2" Type="http://schemas.openxmlformats.org/officeDocument/2006/relationships/audio" Target="../media/media77.m4a"/></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4.png"/><Relationship Id="rId5" Type="http://schemas.openxmlformats.org/officeDocument/2006/relationships/image" Target="../media/image1.png"/><Relationship Id="rId1" Type="http://schemas.microsoft.com/office/2007/relationships/media" Target="../media/media78.m4a"/><Relationship Id="rId2" Type="http://schemas.openxmlformats.org/officeDocument/2006/relationships/audio" Target="../media/media78.m4a"/></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5.png"/><Relationship Id="rId5" Type="http://schemas.openxmlformats.org/officeDocument/2006/relationships/image" Target="../media/image1.png"/><Relationship Id="rId1" Type="http://schemas.microsoft.com/office/2007/relationships/media" Target="../media/media79.m4a"/><Relationship Id="rId2" Type="http://schemas.openxmlformats.org/officeDocument/2006/relationships/audio" Target="../media/media79.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5" Type="http://schemas.openxmlformats.org/officeDocument/2006/relationships/image" Target="../media/image1.png"/><Relationship Id="rId1" Type="http://schemas.microsoft.com/office/2007/relationships/media" Target="../media/media8.m4a"/><Relationship Id="rId2" Type="http://schemas.openxmlformats.org/officeDocument/2006/relationships/audio" Target="../media/media8.m4a"/></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80.m4a"/><Relationship Id="rId2" Type="http://schemas.openxmlformats.org/officeDocument/2006/relationships/audio" Target="../media/media80.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Internet Marketing for Local Triratna Groups</a:t>
            </a:r>
          </a:p>
        </p:txBody>
      </p:sp>
      <p:sp>
        <p:nvSpPr>
          <p:cNvPr id="3" name="Subtitle 2"/>
          <p:cNvSpPr>
            <a:spLocks noGrp="1"/>
          </p:cNvSpPr>
          <p:nvPr>
            <p:ph type="subTitle" idx="1"/>
          </p:nvPr>
        </p:nvSpPr>
        <p:spPr>
          <a:xfrm>
            <a:off x="1413831" y="5580331"/>
            <a:ext cx="9144000" cy="452169"/>
          </a:xfrm>
        </p:spPr>
        <p:txBody>
          <a:bodyPr/>
          <a:lstStyle/>
          <a:p>
            <a:r>
              <a:rPr lang="en-GB" dirty="0"/>
              <a:t>By Keith Griggs        23</a:t>
            </a:r>
            <a:r>
              <a:rPr lang="en-GB" baseline="30000" dirty="0"/>
              <a:t>rd</a:t>
            </a:r>
            <a:r>
              <a:rPr lang="en-GB" dirty="0"/>
              <a:t> Jan 2017</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42328206"/>
      </p:ext>
    </p:extLst>
  </p:cSld>
  <p:clrMapOvr>
    <a:masterClrMapping/>
  </p:clrMapOvr>
  <mc:AlternateContent xmlns:mc="http://schemas.openxmlformats.org/markup-compatibility/2006" xmlns:p14="http://schemas.microsoft.com/office/powerpoint/2010/main">
    <mc:Choice Requires="p14">
      <p:transition spd="slow" p14:dur="2000" advTm="9370"/>
    </mc:Choice>
    <mc:Fallback xmlns="">
      <p:transition spd="slow" advTm="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Suggested 6 point plan</a:t>
            </a:r>
          </a:p>
        </p:txBody>
      </p:sp>
      <p:sp>
        <p:nvSpPr>
          <p:cNvPr id="3" name="Content Placeholder 2"/>
          <p:cNvSpPr>
            <a:spLocks noGrp="1"/>
          </p:cNvSpPr>
          <p:nvPr>
            <p:ph idx="1"/>
          </p:nvPr>
        </p:nvSpPr>
        <p:spPr>
          <a:xfrm>
            <a:off x="838200" y="1825625"/>
            <a:ext cx="9738815" cy="2241408"/>
          </a:xfrm>
        </p:spPr>
        <p:txBody>
          <a:bodyPr>
            <a:normAutofit fontScale="77500" lnSpcReduction="20000"/>
          </a:bodyPr>
          <a:lstStyle/>
          <a:p>
            <a:pPr marL="514350" indent="-514350">
              <a:buFont typeface="+mj-lt"/>
              <a:buAutoNum type="arabicPeriod"/>
            </a:pPr>
            <a:r>
              <a:rPr lang="en-GB" dirty="0"/>
              <a:t>Set up Meetup.com page</a:t>
            </a:r>
          </a:p>
          <a:p>
            <a:pPr marL="514350" indent="-514350">
              <a:buFont typeface="+mj-lt"/>
              <a:buAutoNum type="arabicPeriod"/>
            </a:pPr>
            <a:r>
              <a:rPr lang="en-GB" dirty="0"/>
              <a:t>Set up Facebook page</a:t>
            </a:r>
          </a:p>
          <a:p>
            <a:pPr marL="514350" indent="-514350">
              <a:buFont typeface="+mj-lt"/>
              <a:buAutoNum type="arabicPeriod"/>
            </a:pPr>
            <a:r>
              <a:rPr lang="en-GB" dirty="0"/>
              <a:t>Advertise on Facebook by boosting engaging posts </a:t>
            </a:r>
          </a:p>
          <a:p>
            <a:pPr marL="514350" indent="-514350">
              <a:buFont typeface="+mj-lt"/>
              <a:buAutoNum type="arabicPeriod"/>
            </a:pPr>
            <a:r>
              <a:rPr lang="en-GB" dirty="0"/>
              <a:t>Create Facebook event and boost it (Leicester got 20 people for £20!)</a:t>
            </a:r>
          </a:p>
          <a:p>
            <a:pPr marL="514350" indent="-514350">
              <a:buFont typeface="+mj-lt"/>
              <a:buAutoNum type="arabicPeriod"/>
            </a:pPr>
            <a:r>
              <a:rPr lang="en-GB" dirty="0"/>
              <a:t>Get listed on www.thebuddhistcentre.com</a:t>
            </a:r>
          </a:p>
          <a:p>
            <a:pPr marL="514350" indent="-514350">
              <a:buFont typeface="+mj-lt"/>
              <a:buAutoNum type="arabicPeriod"/>
            </a:pPr>
            <a:r>
              <a:rPr lang="en-GB" dirty="0"/>
              <a:t>Optional: Set up a blog</a:t>
            </a:r>
          </a:p>
          <a:p>
            <a:endParaRPr lang="en-GB" dirty="0"/>
          </a:p>
        </p:txBody>
      </p:sp>
      <p:sp>
        <p:nvSpPr>
          <p:cNvPr id="6" name="TextBox 5"/>
          <p:cNvSpPr txBox="1"/>
          <p:nvPr/>
        </p:nvSpPr>
        <p:spPr>
          <a:xfrm>
            <a:off x="2447178" y="4213838"/>
            <a:ext cx="6842913" cy="1754326"/>
          </a:xfrm>
          <a:prstGeom prst="rect">
            <a:avLst/>
          </a:prstGeom>
          <a:noFill/>
        </p:spPr>
        <p:txBody>
          <a:bodyPr wrap="square" rtlCol="0">
            <a:spAutoFit/>
          </a:bodyPr>
          <a:lstStyle/>
          <a:p>
            <a:r>
              <a:rPr lang="en-GB" dirty="0" err="1"/>
              <a:t>eg</a:t>
            </a:r>
            <a:r>
              <a:rPr lang="en-GB" dirty="0"/>
              <a:t> </a:t>
            </a:r>
            <a:r>
              <a:rPr lang="en-GB" dirty="0" err="1"/>
              <a:t>Wordpress</a:t>
            </a:r>
            <a:r>
              <a:rPr lang="en-GB" dirty="0"/>
              <a:t> site on own domain </a:t>
            </a:r>
            <a:r>
              <a:rPr lang="en-GB" dirty="0" err="1"/>
              <a:t>eg</a:t>
            </a:r>
            <a:r>
              <a:rPr lang="en-GB" dirty="0"/>
              <a:t> broxbournebuddhistgroup.co.uk</a:t>
            </a:r>
          </a:p>
          <a:p>
            <a:endParaRPr lang="en-GB" dirty="0"/>
          </a:p>
          <a:p>
            <a:r>
              <a:rPr lang="en-GB" dirty="0"/>
              <a:t>or</a:t>
            </a:r>
          </a:p>
          <a:p>
            <a:r>
              <a:rPr lang="en-GB" dirty="0"/>
              <a:t> </a:t>
            </a:r>
          </a:p>
          <a:p>
            <a:r>
              <a:rPr lang="en-GB" dirty="0"/>
              <a:t>Create a blog on Blogger.com that shows up on blogspot.com (easier)</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70626187"/>
      </p:ext>
    </p:extLst>
  </p:cSld>
  <p:clrMapOvr>
    <a:masterClrMapping/>
  </p:clrMapOvr>
  <mc:AlternateContent xmlns:mc="http://schemas.openxmlformats.org/markup-compatibility/2006" xmlns:p14="http://schemas.microsoft.com/office/powerpoint/2010/main">
    <mc:Choice Requires="p14">
      <p:transition spd="slow" p14:dur="2000" advTm="117167"/>
    </mc:Choice>
    <mc:Fallback xmlns="">
      <p:transition spd="slow" advTm="117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Optional tip - to find keyword volume</a:t>
            </a:r>
          </a:p>
        </p:txBody>
      </p:sp>
      <p:sp>
        <p:nvSpPr>
          <p:cNvPr id="3" name="Content Placeholder 2"/>
          <p:cNvSpPr>
            <a:spLocks noGrp="1"/>
          </p:cNvSpPr>
          <p:nvPr>
            <p:ph idx="1"/>
          </p:nvPr>
        </p:nvSpPr>
        <p:spPr/>
        <p:txBody>
          <a:bodyPr/>
          <a:lstStyle/>
          <a:p>
            <a:r>
              <a:rPr lang="en-GB" dirty="0"/>
              <a:t>To find volume of monthly searches in Google for a keyword</a:t>
            </a:r>
          </a:p>
          <a:p>
            <a:r>
              <a:rPr lang="en-GB" dirty="0"/>
              <a:t>Note “keyword” = a search term or phrase </a:t>
            </a:r>
            <a:r>
              <a:rPr lang="en-GB" dirty="0" err="1"/>
              <a:t>eg</a:t>
            </a:r>
            <a:r>
              <a:rPr lang="en-GB" dirty="0"/>
              <a:t> “Broxbourne meditation”</a:t>
            </a:r>
          </a:p>
          <a:p>
            <a:r>
              <a:rPr lang="en-GB" dirty="0"/>
              <a:t>Go to adwords.google.com/</a:t>
            </a:r>
            <a:r>
              <a:rPr lang="en-GB" dirty="0" err="1"/>
              <a:t>keywordplanner</a:t>
            </a:r>
            <a:r>
              <a:rPr lang="en-GB" dirty="0"/>
              <a:t> and quickly set up a free </a:t>
            </a:r>
            <a:r>
              <a:rPr lang="en-GB" dirty="0" err="1"/>
              <a:t>adwords</a:t>
            </a:r>
            <a:r>
              <a:rPr lang="en-GB" dirty="0"/>
              <a:t> account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65661472"/>
      </p:ext>
    </p:extLst>
  </p:cSld>
  <p:clrMapOvr>
    <a:masterClrMapping/>
  </p:clrMapOvr>
  <mc:AlternateContent xmlns:mc="http://schemas.openxmlformats.org/markup-compatibility/2006" xmlns:p14="http://schemas.microsoft.com/office/powerpoint/2010/main">
    <mc:Choice Requires="p14">
      <p:transition spd="slow" p14:dur="2000" advTm="24682"/>
    </mc:Choice>
    <mc:Fallback xmlns="">
      <p:transition spd="slow" advTm="24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 tip - keywords</a:t>
            </a:r>
          </a:p>
        </p:txBody>
      </p:sp>
      <p:sp>
        <p:nvSpPr>
          <p:cNvPr id="3" name="Content Placeholder 2"/>
          <p:cNvSpPr>
            <a:spLocks noGrp="1"/>
          </p:cNvSpPr>
          <p:nvPr>
            <p:ph idx="1"/>
          </p:nvPr>
        </p:nvSpPr>
        <p:spPr/>
        <p:txBody>
          <a:bodyPr/>
          <a:lstStyle/>
          <a:p>
            <a:r>
              <a:rPr lang="en-GB" dirty="0"/>
              <a:t>Use keywords such as “Buddhism, Meditation, Mindfulness” in user names, domain names, group names </a:t>
            </a:r>
            <a:r>
              <a:rPr lang="en-GB" dirty="0" err="1"/>
              <a:t>etc</a:t>
            </a:r>
            <a:r>
              <a:rPr lang="en-GB" dirty="0"/>
              <a:t>,</a:t>
            </a:r>
          </a:p>
          <a:p>
            <a:endParaRPr lang="en-GB" dirty="0"/>
          </a:p>
          <a:p>
            <a:endParaRPr lang="en-GB" dirty="0"/>
          </a:p>
          <a:p>
            <a:endParaRPr lang="en-GB" dirty="0"/>
          </a:p>
        </p:txBody>
      </p:sp>
      <p:pic>
        <p:nvPicPr>
          <p:cNvPr id="4" name="Picture 3"/>
          <p:cNvPicPr>
            <a:picLocks noChangeAspect="1"/>
          </p:cNvPicPr>
          <p:nvPr/>
        </p:nvPicPr>
        <p:blipFill>
          <a:blip r:embed="rId4"/>
          <a:stretch>
            <a:fillRect/>
          </a:stretch>
        </p:blipFill>
        <p:spPr>
          <a:xfrm>
            <a:off x="6021986" y="3361545"/>
            <a:ext cx="5809524" cy="2495238"/>
          </a:xfrm>
          <a:prstGeom prst="rect">
            <a:avLst/>
          </a:prstGeom>
        </p:spPr>
      </p:pic>
      <p:sp>
        <p:nvSpPr>
          <p:cNvPr id="5" name="TextBox 4"/>
          <p:cNvSpPr txBox="1"/>
          <p:nvPr/>
        </p:nvSpPr>
        <p:spPr>
          <a:xfrm>
            <a:off x="838200" y="3361545"/>
            <a:ext cx="4245186" cy="1477328"/>
          </a:xfrm>
          <a:prstGeom prst="rect">
            <a:avLst/>
          </a:prstGeom>
          <a:noFill/>
        </p:spPr>
        <p:txBody>
          <a:bodyPr wrap="square" rtlCol="0">
            <a:spAutoFit/>
          </a:bodyPr>
          <a:lstStyle/>
          <a:p>
            <a:pPr marL="285750" indent="-285750">
              <a:buFont typeface="Arial" panose="020B0604020202020204" pitchFamily="34" charset="0"/>
              <a:buChar char="•"/>
            </a:pPr>
            <a:r>
              <a:rPr lang="en-GB" dirty="0"/>
              <a:t>More people search for the word “mindfulness” than “meditation” or “Buddhism”</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“meditation” has more competition</a:t>
            </a:r>
          </a:p>
        </p:txBody>
      </p:sp>
      <p:sp>
        <p:nvSpPr>
          <p:cNvPr id="6" name="TextBox 5"/>
          <p:cNvSpPr txBox="1"/>
          <p:nvPr/>
        </p:nvSpPr>
        <p:spPr>
          <a:xfrm>
            <a:off x="6096000" y="2827090"/>
            <a:ext cx="5766033" cy="646331"/>
          </a:xfrm>
          <a:prstGeom prst="rect">
            <a:avLst/>
          </a:prstGeom>
          <a:noFill/>
        </p:spPr>
        <p:txBody>
          <a:bodyPr wrap="square" rtlCol="0">
            <a:spAutoFit/>
          </a:bodyPr>
          <a:lstStyle/>
          <a:p>
            <a:r>
              <a:rPr lang="en-GB" dirty="0"/>
              <a:t>Info from Google </a:t>
            </a:r>
            <a:r>
              <a:rPr lang="en-GB" dirty="0" err="1"/>
              <a:t>Adwords</a:t>
            </a:r>
            <a:r>
              <a:rPr lang="en-GB" dirty="0"/>
              <a:t> keyword planner (used to be known as Google keyword tool)</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75856640"/>
      </p:ext>
    </p:extLst>
  </p:cSld>
  <p:clrMapOvr>
    <a:masterClrMapping/>
  </p:clrMapOvr>
  <mc:AlternateContent xmlns:mc="http://schemas.openxmlformats.org/markup-compatibility/2006" xmlns:p14="http://schemas.microsoft.com/office/powerpoint/2010/main">
    <mc:Choice Requires="p14">
      <p:transition spd="slow" p14:dur="2000" advTm="88220"/>
    </mc:Choice>
    <mc:Fallback xmlns="">
      <p:transition spd="slow" advTm="88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 tip - keywords</a:t>
            </a:r>
          </a:p>
        </p:txBody>
      </p:sp>
      <p:sp>
        <p:nvSpPr>
          <p:cNvPr id="3" name="Content Placeholder 2"/>
          <p:cNvSpPr>
            <a:spLocks noGrp="1"/>
          </p:cNvSpPr>
          <p:nvPr>
            <p:ph idx="1"/>
          </p:nvPr>
        </p:nvSpPr>
        <p:spPr/>
        <p:txBody>
          <a:bodyPr>
            <a:normAutofit/>
          </a:bodyPr>
          <a:lstStyle/>
          <a:p>
            <a:r>
              <a:rPr lang="en-GB" dirty="0"/>
              <a:t>Can also add names of nearby villages, towns and suburbs to our pages </a:t>
            </a:r>
            <a:r>
              <a:rPr lang="en-GB" dirty="0" err="1"/>
              <a:t>eg</a:t>
            </a:r>
            <a:r>
              <a:rPr lang="en-GB" dirty="0"/>
              <a:t>:</a:t>
            </a:r>
          </a:p>
          <a:p>
            <a:r>
              <a:rPr lang="en-GB" dirty="0"/>
              <a:t>“We are easily accessible from the following areas: Broxbourne, Cheshunt, Hoddesdon, </a:t>
            </a:r>
            <a:r>
              <a:rPr lang="en-GB" dirty="0" err="1"/>
              <a:t>Goffs</a:t>
            </a:r>
            <a:r>
              <a:rPr lang="en-GB" dirty="0"/>
              <a:t> Oak, Waltham Cross, Waltham Abbey, Waltham Forest, Harlow, Enfield, Barnet, Hertford, Ware, Welwyn Garden City, Potters Bar, Hatfield, East Hertfordshire, West Essex”</a:t>
            </a:r>
          </a:p>
          <a:p>
            <a:r>
              <a:rPr lang="en-GB" dirty="0"/>
              <a:t>Because we added that sentence, we now appear on page one for many of these </a:t>
            </a:r>
            <a:r>
              <a:rPr lang="en-GB" dirty="0" err="1"/>
              <a:t>eg</a:t>
            </a:r>
            <a:r>
              <a:rPr lang="en-GB" dirty="0"/>
              <a:t> on “meditation </a:t>
            </a:r>
            <a:r>
              <a:rPr lang="en-GB" dirty="0" err="1"/>
              <a:t>barnet</a:t>
            </a:r>
            <a:r>
              <a:rPr lang="en-GB" dirty="0"/>
              <a:t>”</a:t>
            </a:r>
          </a:p>
          <a:p>
            <a:r>
              <a:rPr lang="en-GB" dirty="0"/>
              <a:t>Barnet is the second largest London borough with 331k people</a:t>
            </a:r>
          </a:p>
          <a:p>
            <a:endParaRPr lang="en-GB" dirty="0"/>
          </a:p>
          <a:p>
            <a:endParaRPr lang="en-GB" dirty="0"/>
          </a:p>
        </p:txBody>
      </p:sp>
      <p:sp>
        <p:nvSpPr>
          <p:cNvPr id="5" name="TextBox 4"/>
          <p:cNvSpPr txBox="1"/>
          <p:nvPr/>
        </p:nvSpPr>
        <p:spPr>
          <a:xfrm>
            <a:off x="838200" y="3361545"/>
            <a:ext cx="4245186" cy="369332"/>
          </a:xfrm>
          <a:prstGeom prst="rect">
            <a:avLst/>
          </a:prstGeom>
          <a:noFill/>
        </p:spPr>
        <p:txBody>
          <a:bodyPr wrap="square" rtlCol="0">
            <a:spAutoFit/>
          </a:bodyPr>
          <a:lstStyle/>
          <a:p>
            <a:pPr marL="285750" indent="-285750">
              <a:buFont typeface="Arial" panose="020B0604020202020204" pitchFamily="34" charset="0"/>
              <a:buChar char="•"/>
            </a:pPr>
            <a:endParaRPr lang="en-GB" dirty="0"/>
          </a:p>
        </p:txBody>
      </p:sp>
      <p:sp>
        <p:nvSpPr>
          <p:cNvPr id="6" name="TextBox 5"/>
          <p:cNvSpPr txBox="1"/>
          <p:nvPr/>
        </p:nvSpPr>
        <p:spPr>
          <a:xfrm>
            <a:off x="6096000" y="2827090"/>
            <a:ext cx="5766033" cy="369332"/>
          </a:xfrm>
          <a:prstGeom prst="rect">
            <a:avLst/>
          </a:prstGeom>
          <a:noFill/>
        </p:spPr>
        <p:txBody>
          <a:bodyPr wrap="square" rtlCol="0">
            <a:spAutoFit/>
          </a:bodyPr>
          <a:lstStyle/>
          <a:p>
            <a:endParaRPr lang="en-GB"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34229611"/>
      </p:ext>
    </p:extLst>
  </p:cSld>
  <p:clrMapOvr>
    <a:masterClrMapping/>
  </p:clrMapOvr>
  <mc:AlternateContent xmlns:mc="http://schemas.openxmlformats.org/markup-compatibility/2006" xmlns:p14="http://schemas.microsoft.com/office/powerpoint/2010/main">
    <mc:Choice Requires="p14">
      <p:transition spd="slow" p14:dur="2000" advTm="32663"/>
    </mc:Choice>
    <mc:Fallback xmlns="">
      <p:transition spd="slow" advTm="32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eith\AppData\Local\Temp\SNAGHTMLa383038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5613" y="0"/>
            <a:ext cx="61991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48325900"/>
      </p:ext>
    </p:extLst>
  </p:cSld>
  <p:clrMapOvr>
    <a:masterClrMapping/>
  </p:clrMapOvr>
  <mc:AlternateContent xmlns:mc="http://schemas.openxmlformats.org/markup-compatibility/2006" xmlns:p14="http://schemas.microsoft.com/office/powerpoint/2010/main">
    <mc:Choice Requires="p14">
      <p:transition spd="slow" p14:dur="2000" advTm="6008"/>
    </mc:Choice>
    <mc:Fallback xmlns="">
      <p:transition spd="slow" advTm="6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Suggested 4 point plan</a:t>
            </a:r>
          </a:p>
        </p:txBody>
      </p:sp>
      <p:sp>
        <p:nvSpPr>
          <p:cNvPr id="3" name="Content Placeholder 2"/>
          <p:cNvSpPr>
            <a:spLocks noGrp="1"/>
          </p:cNvSpPr>
          <p:nvPr>
            <p:ph idx="1"/>
          </p:nvPr>
        </p:nvSpPr>
        <p:spPr/>
        <p:txBody>
          <a:bodyPr/>
          <a:lstStyle/>
          <a:p>
            <a:pPr marL="514350" indent="-514350">
              <a:buFont typeface="+mj-lt"/>
              <a:buAutoNum type="arabicPeriod"/>
            </a:pPr>
            <a:r>
              <a:rPr lang="en-GB" dirty="0"/>
              <a:t>Meetup.com</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58377318"/>
      </p:ext>
    </p:extLst>
  </p:cSld>
  <p:clrMapOvr>
    <a:masterClrMapping/>
  </p:clrMapOvr>
  <mc:AlternateContent xmlns:mc="http://schemas.openxmlformats.org/markup-compatibility/2006" xmlns:p14="http://schemas.microsoft.com/office/powerpoint/2010/main">
    <mc:Choice Requires="p14">
      <p:transition spd="slow" p14:dur="2000" advTm="11804"/>
    </mc:Choice>
    <mc:Fallback xmlns="">
      <p:transition spd="slow" advTm="11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Suggested 4 point plan</a:t>
            </a:r>
          </a:p>
        </p:txBody>
      </p:sp>
      <p:sp>
        <p:nvSpPr>
          <p:cNvPr id="3" name="Content Placeholder 2"/>
          <p:cNvSpPr>
            <a:spLocks noGrp="1"/>
          </p:cNvSpPr>
          <p:nvPr>
            <p:ph idx="1"/>
          </p:nvPr>
        </p:nvSpPr>
        <p:spPr/>
        <p:txBody>
          <a:bodyPr/>
          <a:lstStyle/>
          <a:p>
            <a:pPr marL="514350" indent="-514350">
              <a:buFont typeface="+mj-lt"/>
              <a:buAutoNum type="arabicPeriod"/>
            </a:pPr>
            <a:r>
              <a:rPr lang="en-GB" dirty="0"/>
              <a:t>Meetup.com</a:t>
            </a:r>
          </a:p>
          <a:p>
            <a:pPr marL="514350" indent="-514350">
              <a:buFont typeface="+mj-lt"/>
              <a:buAutoNum type="arabicPeriod"/>
            </a:pPr>
            <a:endParaRPr lang="en-GB" dirty="0"/>
          </a:p>
          <a:p>
            <a:pPr marL="0" indent="0">
              <a:buNone/>
            </a:pPr>
            <a:r>
              <a:rPr lang="en-GB" dirty="0"/>
              <a:t>Best results for minimum time effort and money</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95262981"/>
      </p:ext>
    </p:extLst>
  </p:cSld>
  <p:clrMapOvr>
    <a:masterClrMapping/>
  </p:clrMapOvr>
  <mc:AlternateContent xmlns:mc="http://schemas.openxmlformats.org/markup-compatibility/2006" xmlns:p14="http://schemas.microsoft.com/office/powerpoint/2010/main">
    <mc:Choice Requires="p14">
      <p:transition spd="slow" p14:dur="2000" advTm="11936"/>
    </mc:Choice>
    <mc:Fallback xmlns="">
      <p:transition spd="slow" advTm="1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Suggested 4 point plan</a:t>
            </a:r>
          </a:p>
        </p:txBody>
      </p:sp>
      <p:sp>
        <p:nvSpPr>
          <p:cNvPr id="3" name="Content Placeholder 2"/>
          <p:cNvSpPr>
            <a:spLocks noGrp="1"/>
          </p:cNvSpPr>
          <p:nvPr>
            <p:ph idx="1"/>
          </p:nvPr>
        </p:nvSpPr>
        <p:spPr>
          <a:xfrm>
            <a:off x="838200" y="1825625"/>
            <a:ext cx="4743616" cy="4351338"/>
          </a:xfrm>
        </p:spPr>
        <p:txBody>
          <a:bodyPr/>
          <a:lstStyle/>
          <a:p>
            <a:pPr marL="514350" indent="-514350">
              <a:buFont typeface="+mj-lt"/>
              <a:buAutoNum type="arabicPeriod"/>
            </a:pPr>
            <a:r>
              <a:rPr lang="en-GB" dirty="0"/>
              <a:t>Meetup.com</a:t>
            </a:r>
          </a:p>
          <a:p>
            <a:pPr marL="514350" indent="-514350">
              <a:buFont typeface="+mj-lt"/>
              <a:buAutoNum type="arabicPeriod"/>
            </a:pPr>
            <a:endParaRPr lang="en-GB" dirty="0"/>
          </a:p>
          <a:p>
            <a:pPr marL="0" indent="0">
              <a:buNone/>
            </a:pPr>
            <a:r>
              <a:rPr lang="en-GB" dirty="0"/>
              <a:t>Best results for minimum time effort and money</a:t>
            </a:r>
          </a:p>
          <a:p>
            <a:pPr marL="0" indent="0">
              <a:buNone/>
            </a:pPr>
            <a:endParaRPr lang="en-GB" dirty="0"/>
          </a:p>
          <a:p>
            <a:endParaRPr lang="en-GB" dirty="0"/>
          </a:p>
        </p:txBody>
      </p:sp>
      <p:pic>
        <p:nvPicPr>
          <p:cNvPr id="4" name="Picture 3"/>
          <p:cNvPicPr>
            <a:picLocks noChangeAspect="1"/>
          </p:cNvPicPr>
          <p:nvPr/>
        </p:nvPicPr>
        <p:blipFill>
          <a:blip r:embed="rId4"/>
          <a:stretch>
            <a:fillRect/>
          </a:stretch>
        </p:blipFill>
        <p:spPr>
          <a:xfrm>
            <a:off x="6257370" y="929668"/>
            <a:ext cx="5479756" cy="492249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37858948"/>
      </p:ext>
    </p:extLst>
  </p:cSld>
  <p:clrMapOvr>
    <a:masterClrMapping/>
  </p:clrMapOvr>
  <mc:AlternateContent xmlns:mc="http://schemas.openxmlformats.org/markup-compatibility/2006" xmlns:p14="http://schemas.microsoft.com/office/powerpoint/2010/main">
    <mc:Choice Requires="p14">
      <p:transition spd="slow" p14:dur="2000" advTm="5701"/>
    </mc:Choice>
    <mc:Fallback xmlns="">
      <p:transition spd="slow" advTm="5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Cost of Meetup</a:t>
            </a:r>
          </a:p>
        </p:txBody>
      </p:sp>
      <p:sp>
        <p:nvSpPr>
          <p:cNvPr id="3" name="Content Placeholder 2"/>
          <p:cNvSpPr>
            <a:spLocks noGrp="1"/>
          </p:cNvSpPr>
          <p:nvPr>
            <p:ph idx="1"/>
          </p:nvPr>
        </p:nvSpPr>
        <p:spPr/>
        <p:txBody>
          <a:bodyPr/>
          <a:lstStyle/>
          <a:p>
            <a:endParaRPr lang="en-GB" dirty="0"/>
          </a:p>
          <a:p>
            <a:r>
              <a:rPr lang="en-GB" dirty="0"/>
              <a:t>There is a cheaper basic plan at £8 per month for up to 50 members and 4 organisers, but you will soon outgrow that</a:t>
            </a:r>
          </a:p>
          <a:p>
            <a:endParaRPr lang="en-GB" dirty="0"/>
          </a:p>
          <a:p>
            <a:pPr marL="0" indent="0">
              <a:buNone/>
            </a:pPr>
            <a:endParaRPr lang="en-GB" dirty="0"/>
          </a:p>
          <a:p>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04071632"/>
      </p:ext>
    </p:extLst>
  </p:cSld>
  <p:clrMapOvr>
    <a:masterClrMapping/>
  </p:clrMapOvr>
  <mc:AlternateContent xmlns:mc="http://schemas.openxmlformats.org/markup-compatibility/2006" xmlns:p14="http://schemas.microsoft.com/office/powerpoint/2010/main">
    <mc:Choice Requires="p14">
      <p:transition spd="slow" p14:dur="2000" advTm="9491"/>
    </mc:Choice>
    <mc:Fallback xmlns="">
      <p:transition spd="slow" advTm="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Cost of Meetup</a:t>
            </a:r>
          </a:p>
        </p:txBody>
      </p:sp>
      <p:sp>
        <p:nvSpPr>
          <p:cNvPr id="3" name="Content Placeholder 2"/>
          <p:cNvSpPr>
            <a:spLocks noGrp="1"/>
          </p:cNvSpPr>
          <p:nvPr>
            <p:ph idx="1"/>
          </p:nvPr>
        </p:nvSpPr>
        <p:spPr/>
        <p:txBody>
          <a:bodyPr/>
          <a:lstStyle/>
          <a:p>
            <a:endParaRPr lang="en-GB" dirty="0"/>
          </a:p>
          <a:p>
            <a:r>
              <a:rPr lang="en-GB" dirty="0"/>
              <a:t>There is a cheaper basic plan at £8 per month for up to 50 members and 4 organisers, but you will soon outgrow that</a:t>
            </a:r>
          </a:p>
          <a:p>
            <a:endParaRPr lang="en-GB" dirty="0"/>
          </a:p>
          <a:p>
            <a:r>
              <a:rPr lang="en-GB" dirty="0"/>
              <a:t>You will soon need to upgrade to Unlimited plan $15 (approx. £12) per month. This gives unlimited members and organisers</a:t>
            </a:r>
          </a:p>
          <a:p>
            <a:pPr marL="0" indent="0">
              <a:buNone/>
            </a:pPr>
            <a:endParaRPr lang="en-GB" dirty="0"/>
          </a:p>
          <a:p>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81930202"/>
      </p:ext>
    </p:extLst>
  </p:cSld>
  <p:clrMapOvr>
    <a:masterClrMapping/>
  </p:clrMapOvr>
  <mc:AlternateContent xmlns:mc="http://schemas.openxmlformats.org/markup-compatibility/2006" xmlns:p14="http://schemas.microsoft.com/office/powerpoint/2010/main">
    <mc:Choice Requires="p14">
      <p:transition spd="slow" p14:dur="2000" advTm="68763"/>
    </mc:Choice>
    <mc:Fallback xmlns="">
      <p:transition spd="slow" advTm="68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Purpose of this Presentation</a:t>
            </a:r>
          </a:p>
        </p:txBody>
      </p:sp>
      <p:sp>
        <p:nvSpPr>
          <p:cNvPr id="3" name="Content Placeholder 2"/>
          <p:cNvSpPr>
            <a:spLocks noGrp="1"/>
          </p:cNvSpPr>
          <p:nvPr>
            <p:ph idx="1"/>
          </p:nvPr>
        </p:nvSpPr>
        <p:spPr/>
        <p:txBody>
          <a:bodyPr/>
          <a:lstStyle/>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73637073"/>
      </p:ext>
    </p:extLst>
  </p:cSld>
  <p:clrMapOvr>
    <a:masterClrMapping/>
  </p:clrMapOvr>
  <mc:AlternateContent xmlns:mc="http://schemas.openxmlformats.org/markup-compatibility/2006" xmlns:p14="http://schemas.microsoft.com/office/powerpoint/2010/main">
    <mc:Choice Requires="p14">
      <p:transition spd="slow" p14:dur="2000" advTm="1906"/>
    </mc:Choice>
    <mc:Fallback xmlns="">
      <p:transition spd="slow" advTm="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p:txBody>
          <a:bodyPr/>
          <a:lstStyle/>
          <a:p>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04758854"/>
      </p:ext>
    </p:extLst>
  </p:cSld>
  <p:clrMapOvr>
    <a:masterClrMapping/>
  </p:clrMapOvr>
  <mc:AlternateContent xmlns:mc="http://schemas.openxmlformats.org/markup-compatibility/2006" xmlns:p14="http://schemas.microsoft.com/office/powerpoint/2010/main">
    <mc:Choice Requires="p14">
      <p:transition spd="slow" p14:dur="2000" advTm="1572"/>
    </mc:Choice>
    <mc:Fallback xmlns="">
      <p:transition spd="slow" advTm="1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pic>
        <p:nvPicPr>
          <p:cNvPr id="4" name="Content Placeholder 3"/>
          <p:cNvPicPr>
            <a:picLocks noGrp="1" noChangeAspect="1"/>
          </p:cNvPicPr>
          <p:nvPr>
            <p:ph idx="1"/>
          </p:nvPr>
        </p:nvPicPr>
        <p:blipFill>
          <a:blip r:embed="rId4"/>
          <a:stretch>
            <a:fillRect/>
          </a:stretch>
        </p:blipFill>
        <p:spPr>
          <a:xfrm>
            <a:off x="838200" y="2039815"/>
            <a:ext cx="6859078" cy="150789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85646023"/>
      </p:ext>
    </p:extLst>
  </p:cSld>
  <p:clrMapOvr>
    <a:masterClrMapping/>
  </p:clrMapOvr>
  <mc:AlternateContent xmlns:mc="http://schemas.openxmlformats.org/markup-compatibility/2006" xmlns:p14="http://schemas.microsoft.com/office/powerpoint/2010/main">
    <mc:Choice Requires="p14">
      <p:transition spd="slow" p14:dur="2000" advTm="13389"/>
    </mc:Choice>
    <mc:Fallback xmlns="">
      <p:transition spd="slow" advTm="13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a:xfrm>
            <a:off x="524301" y="2251880"/>
            <a:ext cx="6572535" cy="3179929"/>
          </a:xfrm>
        </p:spPr>
        <p:txBody>
          <a:bodyPr/>
          <a:lstStyle/>
          <a:p>
            <a:pPr marL="0" indent="0">
              <a:buNone/>
            </a:pPr>
            <a:r>
              <a:rPr lang="en-GB" dirty="0"/>
              <a:t>Many local people join meetup.com (which is free for them) and will search there for “meditation” or “Buddhism”</a:t>
            </a:r>
          </a:p>
          <a:p>
            <a:pPr marL="0" indent="0">
              <a:buNone/>
            </a:pPr>
            <a:endParaRPr lang="en-GB" dirty="0"/>
          </a:p>
        </p:txBody>
      </p:sp>
      <p:pic>
        <p:nvPicPr>
          <p:cNvPr id="5" name="Picture 4"/>
          <p:cNvPicPr>
            <a:picLocks noChangeAspect="1"/>
          </p:cNvPicPr>
          <p:nvPr/>
        </p:nvPicPr>
        <p:blipFill>
          <a:blip r:embed="rId4"/>
          <a:stretch>
            <a:fillRect/>
          </a:stretch>
        </p:blipFill>
        <p:spPr>
          <a:xfrm>
            <a:off x="6556086" y="365125"/>
            <a:ext cx="4810414" cy="628543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54085079"/>
      </p:ext>
    </p:extLst>
  </p:cSld>
  <p:clrMapOvr>
    <a:masterClrMapping/>
  </p:clrMapOvr>
  <mc:AlternateContent xmlns:mc="http://schemas.openxmlformats.org/markup-compatibility/2006" xmlns:p14="http://schemas.microsoft.com/office/powerpoint/2010/main">
    <mc:Choice Requires="p14">
      <p:transition spd="slow" p14:dur="2000" advTm="40807"/>
    </mc:Choice>
    <mc:Fallback xmlns="">
      <p:transition spd="slow" advTm="40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p:txBody>
          <a:bodyPr/>
          <a:lstStyle/>
          <a:p>
            <a:pPr marL="0" indent="0">
              <a:buNone/>
            </a:pPr>
            <a:r>
              <a:rPr lang="en-GB" dirty="0"/>
              <a:t>They might click on your group</a:t>
            </a:r>
          </a:p>
          <a:p>
            <a:pPr marL="0" indent="0">
              <a:buNone/>
            </a:pPr>
            <a:endParaRPr lang="en-GB" dirty="0"/>
          </a:p>
          <a:p>
            <a:pPr marL="0" indent="0">
              <a:buNone/>
            </a:pPr>
            <a:endParaRPr lang="en-GB" dirty="0"/>
          </a:p>
        </p:txBody>
      </p:sp>
      <p:pic>
        <p:nvPicPr>
          <p:cNvPr id="4" name="Picture 3"/>
          <p:cNvPicPr>
            <a:picLocks noChangeAspect="1"/>
          </p:cNvPicPr>
          <p:nvPr/>
        </p:nvPicPr>
        <p:blipFill>
          <a:blip r:embed="rId4"/>
          <a:stretch>
            <a:fillRect/>
          </a:stretch>
        </p:blipFill>
        <p:spPr>
          <a:xfrm>
            <a:off x="3541755" y="2567960"/>
            <a:ext cx="5982840" cy="374394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01375269"/>
      </p:ext>
    </p:extLst>
  </p:cSld>
  <p:clrMapOvr>
    <a:masterClrMapping/>
  </p:clrMapOvr>
  <mc:AlternateContent xmlns:mc="http://schemas.openxmlformats.org/markup-compatibility/2006" xmlns:p14="http://schemas.microsoft.com/office/powerpoint/2010/main">
    <mc:Choice Requires="p14">
      <p:transition spd="slow" p14:dur="2000" advTm="27804"/>
    </mc:Choice>
    <mc:Fallback xmlns="">
      <p:transition spd="slow" advTm="27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p:txBody>
          <a:bodyPr/>
          <a:lstStyle/>
          <a:p>
            <a:pPr marL="0" indent="0">
              <a:buNone/>
            </a:pPr>
            <a:r>
              <a:rPr lang="en-GB" dirty="0"/>
              <a:t>They then see your home page, and might click the red  “add me”  button</a:t>
            </a:r>
          </a:p>
          <a:p>
            <a:pPr marL="0" indent="0">
              <a:buNone/>
            </a:pPr>
            <a:endParaRPr lang="en-GB" dirty="0"/>
          </a:p>
          <a:p>
            <a:pPr marL="0" indent="0">
              <a:buNone/>
            </a:pPr>
            <a:endParaRPr lang="en-GB" dirty="0"/>
          </a:p>
          <a:p>
            <a:pPr marL="0" indent="0">
              <a:buNone/>
            </a:pPr>
            <a:endParaRPr lang="en-GB" dirty="0"/>
          </a:p>
        </p:txBody>
      </p:sp>
      <p:pic>
        <p:nvPicPr>
          <p:cNvPr id="5" name="Picture 4"/>
          <p:cNvPicPr>
            <a:picLocks noChangeAspect="1"/>
          </p:cNvPicPr>
          <p:nvPr/>
        </p:nvPicPr>
        <p:blipFill>
          <a:blip r:embed="rId4"/>
          <a:stretch>
            <a:fillRect/>
          </a:stretch>
        </p:blipFill>
        <p:spPr>
          <a:xfrm>
            <a:off x="3228783" y="2922582"/>
            <a:ext cx="5370096" cy="325438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0818988"/>
      </p:ext>
    </p:extLst>
  </p:cSld>
  <p:clrMapOvr>
    <a:masterClrMapping/>
  </p:clrMapOvr>
  <mc:AlternateContent xmlns:mc="http://schemas.openxmlformats.org/markup-compatibility/2006" xmlns:p14="http://schemas.microsoft.com/office/powerpoint/2010/main">
    <mc:Choice Requires="p14">
      <p:transition spd="slow" p14:dur="2000" advTm="10974"/>
    </mc:Choice>
    <mc:Fallback xmlns="">
      <p:transition spd="slow" advTm="1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p:txBody>
          <a:bodyPr/>
          <a:lstStyle/>
          <a:p>
            <a:pPr marL="0" indent="0">
              <a:buNone/>
            </a:pPr>
            <a:r>
              <a:rPr lang="en-GB" dirty="0"/>
              <a:t>Then every week meetup.com will send them an email with a </a:t>
            </a:r>
            <a:r>
              <a:rPr lang="en-GB" dirty="0" err="1"/>
              <a:t>calandar</a:t>
            </a:r>
            <a:r>
              <a:rPr lang="en-GB" dirty="0"/>
              <a:t> reminding them of the events of the meetup groups they have joined</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3"/>
          <p:cNvPicPr>
            <a:picLocks noChangeAspect="1"/>
          </p:cNvPicPr>
          <p:nvPr/>
        </p:nvPicPr>
        <p:blipFill>
          <a:blip r:embed="rId4"/>
          <a:stretch>
            <a:fillRect/>
          </a:stretch>
        </p:blipFill>
        <p:spPr>
          <a:xfrm>
            <a:off x="3983751" y="2971210"/>
            <a:ext cx="3898441" cy="348234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39607734"/>
      </p:ext>
    </p:extLst>
  </p:cSld>
  <p:clrMapOvr>
    <a:masterClrMapping/>
  </p:clrMapOvr>
  <mc:AlternateContent xmlns:mc="http://schemas.openxmlformats.org/markup-compatibility/2006" xmlns:p14="http://schemas.microsoft.com/office/powerpoint/2010/main">
    <mc:Choice Requires="p14">
      <p:transition spd="slow" p14:dur="2000" advTm="19530"/>
    </mc:Choice>
    <mc:Fallback xmlns="">
      <p:transition spd="slow" advTm="1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a:xfrm>
            <a:off x="838200" y="1825625"/>
            <a:ext cx="5386754" cy="4351338"/>
          </a:xfrm>
        </p:spPr>
        <p:txBody>
          <a:bodyPr/>
          <a:lstStyle/>
          <a:p>
            <a:pPr marL="0" indent="0">
              <a:buNone/>
            </a:pPr>
            <a:r>
              <a:rPr lang="en-GB" dirty="0"/>
              <a:t>You write out information for one event, and it will automatically duplicate this infinite times, so you automatically have a page for every evening, which you can edit.</a:t>
            </a:r>
          </a:p>
          <a:p>
            <a:pPr marL="0" indent="0">
              <a:buNone/>
            </a:pPr>
            <a:endParaRPr lang="en-GB" dirty="0"/>
          </a:p>
          <a:p>
            <a:pPr marL="0" indent="0">
              <a:buNone/>
            </a:pPr>
            <a:r>
              <a:rPr lang="en-GB" dirty="0"/>
              <a:t>In other words, after you set it up, you hardly have to do any more work updating it.</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7" name="Picture 6"/>
          <p:cNvPicPr>
            <a:picLocks noChangeAspect="1"/>
          </p:cNvPicPr>
          <p:nvPr/>
        </p:nvPicPr>
        <p:blipFill>
          <a:blip r:embed="rId4"/>
          <a:stretch>
            <a:fillRect/>
          </a:stretch>
        </p:blipFill>
        <p:spPr>
          <a:xfrm>
            <a:off x="7068191" y="0"/>
            <a:ext cx="5123809" cy="669523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05549871"/>
      </p:ext>
    </p:extLst>
  </p:cSld>
  <p:clrMapOvr>
    <a:masterClrMapping/>
  </p:clrMapOvr>
  <mc:AlternateContent xmlns:mc="http://schemas.openxmlformats.org/markup-compatibility/2006" xmlns:p14="http://schemas.microsoft.com/office/powerpoint/2010/main">
    <mc:Choice Requires="p14">
      <p:transition spd="slow" p14:dur="2000" advTm="26512"/>
    </mc:Choice>
    <mc:Fallback xmlns="">
      <p:transition spd="slow" advTm="26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a:xfrm>
            <a:off x="838200" y="1825625"/>
            <a:ext cx="5386754" cy="4351338"/>
          </a:xfrm>
        </p:spPr>
        <p:txBody>
          <a:bodyPr/>
          <a:lstStyle/>
          <a:p>
            <a:pPr marL="0" indent="0">
              <a:buNone/>
            </a:pPr>
            <a:r>
              <a:rPr lang="en-GB" dirty="0"/>
              <a:t>People can easily click RSVP to an event, and then they can click on a photo and leave a message for people</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3"/>
          <p:cNvPicPr>
            <a:picLocks noChangeAspect="1"/>
          </p:cNvPicPr>
          <p:nvPr/>
        </p:nvPicPr>
        <p:blipFill>
          <a:blip r:embed="rId4"/>
          <a:stretch>
            <a:fillRect/>
          </a:stretch>
        </p:blipFill>
        <p:spPr>
          <a:xfrm>
            <a:off x="8419596" y="0"/>
            <a:ext cx="1472254" cy="6858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21523929"/>
      </p:ext>
    </p:extLst>
  </p:cSld>
  <p:clrMapOvr>
    <a:masterClrMapping/>
  </p:clrMapOvr>
  <mc:AlternateContent xmlns:mc="http://schemas.openxmlformats.org/markup-compatibility/2006" xmlns:p14="http://schemas.microsoft.com/office/powerpoint/2010/main">
    <mc:Choice Requires="p14">
      <p:transition spd="slow" p14:dur="2000" advTm="38002"/>
    </mc:Choice>
    <mc:Fallback xmlns="">
      <p:transition spd="slow" advTm="38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a:xfrm>
            <a:off x="838200" y="1825625"/>
            <a:ext cx="10931434" cy="4351338"/>
          </a:xfrm>
        </p:spPr>
        <p:txBody>
          <a:bodyPr>
            <a:normAutofit/>
          </a:bodyPr>
          <a:lstStyle/>
          <a:p>
            <a:pPr marL="0" indent="0">
              <a:buNone/>
            </a:pPr>
            <a:r>
              <a:rPr lang="en-GB" dirty="0"/>
              <a:t>Some people like to message me, which I always reply to</a:t>
            </a:r>
          </a:p>
          <a:p>
            <a:pPr marL="0" indent="0">
              <a:buNone/>
            </a:pPr>
            <a:endParaRPr lang="en-GB" dirty="0"/>
          </a:p>
          <a:p>
            <a:pPr marL="0" indent="0">
              <a:buNone/>
            </a:pPr>
            <a:r>
              <a:rPr lang="en-GB" dirty="0"/>
              <a:t>“Thank you for updating . I like the group so much that I would come even if there are 2 people. Just was not well n then got busy. Believe or not, I remember nearly every Thursday that I want to go and I end up not attending. I am missing the group for sure and will make effort to join in when back in London.”</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96879470"/>
      </p:ext>
    </p:extLst>
  </p:cSld>
  <p:clrMapOvr>
    <a:masterClrMapping/>
  </p:clrMapOvr>
  <mc:AlternateContent xmlns:mc="http://schemas.openxmlformats.org/markup-compatibility/2006" xmlns:p14="http://schemas.microsoft.com/office/powerpoint/2010/main">
    <mc:Choice Requires="p14">
      <p:transition spd="slow" p14:dur="2000" advTm="12630"/>
    </mc:Choice>
    <mc:Fallback xmlns="">
      <p:transition spd="slow" advTm="1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a:xfrm>
            <a:off x="838200" y="1825625"/>
            <a:ext cx="10931434" cy="4351338"/>
          </a:xfrm>
        </p:spPr>
        <p:txBody>
          <a:bodyPr>
            <a:normAutofit/>
          </a:bodyPr>
          <a:lstStyle/>
          <a:p>
            <a:pPr marL="0" indent="0">
              <a:buNone/>
            </a:pPr>
            <a:r>
              <a:rPr lang="en-GB" dirty="0"/>
              <a:t>It gives me a list of all our 170 members. You can search them or sort by name or date that they last visited the group page</a:t>
            </a:r>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4831647"/>
      </p:ext>
    </p:extLst>
  </p:cSld>
  <p:clrMapOvr>
    <a:masterClrMapping/>
  </p:clrMapOvr>
  <mc:AlternateContent xmlns:mc="http://schemas.openxmlformats.org/markup-compatibility/2006" xmlns:p14="http://schemas.microsoft.com/office/powerpoint/2010/main">
    <mc:Choice Requires="p14">
      <p:transition spd="slow" p14:dur="2000" advTm="41498"/>
    </mc:Choice>
    <mc:Fallback xmlns="">
      <p:transition spd="slow" advTm="41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Purpose of this Presentation</a:t>
            </a:r>
          </a:p>
        </p:txBody>
      </p:sp>
      <p:sp>
        <p:nvSpPr>
          <p:cNvPr id="3" name="Content Placeholder 2"/>
          <p:cNvSpPr>
            <a:spLocks noGrp="1"/>
          </p:cNvSpPr>
          <p:nvPr>
            <p:ph idx="1"/>
          </p:nvPr>
        </p:nvSpPr>
        <p:spPr/>
        <p:txBody>
          <a:bodyPr/>
          <a:lstStyle/>
          <a:p>
            <a:r>
              <a:rPr lang="en-US" i="1" dirty="0"/>
              <a:t>How to reach out online,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61061747"/>
      </p:ext>
    </p:extLst>
  </p:cSld>
  <p:clrMapOvr>
    <a:masterClrMapping/>
  </p:clrMapOvr>
  <mc:AlternateContent xmlns:mc="http://schemas.openxmlformats.org/markup-compatibility/2006" xmlns:p14="http://schemas.microsoft.com/office/powerpoint/2010/main">
    <mc:Choice Requires="p14">
      <p:transition spd="slow" p14:dur="2000" advTm="2702"/>
    </mc:Choice>
    <mc:Fallback xmlns="">
      <p:transition spd="slow" advTm="2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a:xfrm>
            <a:off x="838200" y="1825625"/>
            <a:ext cx="3576351" cy="4351338"/>
          </a:xfrm>
        </p:spPr>
        <p:txBody>
          <a:bodyPr>
            <a:normAutofit/>
          </a:bodyPr>
          <a:lstStyle/>
          <a:p>
            <a:pPr marL="0" indent="0">
              <a:buNone/>
            </a:pPr>
            <a:r>
              <a:rPr lang="en-GB" dirty="0"/>
              <a:t>As well as messaging them individually, I can sent out a bulk email to all 170 members, which I do every month</a:t>
            </a:r>
          </a:p>
          <a:p>
            <a:pPr marL="0" indent="0">
              <a:buNone/>
            </a:pPr>
            <a:endParaRPr lang="en-GB" dirty="0"/>
          </a:p>
          <a:p>
            <a:pPr marL="0" indent="0">
              <a:buNone/>
            </a:pPr>
            <a:r>
              <a:rPr lang="en-GB" dirty="0"/>
              <a:t>This is under group tools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3"/>
          <p:cNvPicPr>
            <a:picLocks noChangeAspect="1"/>
          </p:cNvPicPr>
          <p:nvPr/>
        </p:nvPicPr>
        <p:blipFill>
          <a:blip r:embed="rId4"/>
          <a:stretch>
            <a:fillRect/>
          </a:stretch>
        </p:blipFill>
        <p:spPr>
          <a:xfrm>
            <a:off x="4414551" y="1397989"/>
            <a:ext cx="7355083" cy="461594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92562751"/>
      </p:ext>
    </p:extLst>
  </p:cSld>
  <p:clrMapOvr>
    <a:masterClrMapping/>
  </p:clrMapOvr>
  <mc:AlternateContent xmlns:mc="http://schemas.openxmlformats.org/markup-compatibility/2006" xmlns:p14="http://schemas.microsoft.com/office/powerpoint/2010/main">
    <mc:Choice Requires="p14">
      <p:transition spd="slow" p14:dur="2000" advTm="15729"/>
    </mc:Choice>
    <mc:Fallback xmlns="">
      <p:transition spd="slow" advTm="15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a:xfrm>
            <a:off x="838200" y="1825625"/>
            <a:ext cx="3576351" cy="4351338"/>
          </a:xfrm>
        </p:spPr>
        <p:txBody>
          <a:bodyPr>
            <a:normAutofit/>
          </a:bodyPr>
          <a:lstStyle/>
          <a:p>
            <a:pPr marL="0" indent="0">
              <a:buNone/>
            </a:pPr>
            <a:r>
              <a:rPr lang="en-GB" dirty="0"/>
              <a:t>It also gives you a discussion forum, although we don’t actually use this.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5" name="Picture 4"/>
          <p:cNvPicPr>
            <a:picLocks noChangeAspect="1"/>
          </p:cNvPicPr>
          <p:nvPr/>
        </p:nvPicPr>
        <p:blipFill>
          <a:blip r:embed="rId4"/>
          <a:stretch>
            <a:fillRect/>
          </a:stretch>
        </p:blipFill>
        <p:spPr>
          <a:xfrm>
            <a:off x="5198176" y="1577899"/>
            <a:ext cx="5370178" cy="484679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40427508"/>
      </p:ext>
    </p:extLst>
  </p:cSld>
  <p:clrMapOvr>
    <a:masterClrMapping/>
  </p:clrMapOvr>
  <mc:AlternateContent xmlns:mc="http://schemas.openxmlformats.org/markup-compatibility/2006" xmlns:p14="http://schemas.microsoft.com/office/powerpoint/2010/main">
    <mc:Choice Requires="p14">
      <p:transition spd="slow" p14:dur="2000" advTm="13707"/>
    </mc:Choice>
    <mc:Fallback xmlns="">
      <p:transition spd="slow" advTm="13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a:xfrm>
            <a:off x="838200" y="1825625"/>
            <a:ext cx="3576351" cy="4351338"/>
          </a:xfrm>
        </p:spPr>
        <p:txBody>
          <a:bodyPr>
            <a:normAutofit/>
          </a:bodyPr>
          <a:lstStyle/>
          <a:p>
            <a:pPr marL="0" indent="0">
              <a:buNone/>
            </a:pPr>
            <a:r>
              <a:rPr lang="en-GB" dirty="0"/>
              <a:t>You can also upload files for people to download</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3"/>
          <p:cNvPicPr>
            <a:picLocks noChangeAspect="1"/>
          </p:cNvPicPr>
          <p:nvPr/>
        </p:nvPicPr>
        <p:blipFill>
          <a:blip r:embed="rId4"/>
          <a:stretch>
            <a:fillRect/>
          </a:stretch>
        </p:blipFill>
        <p:spPr>
          <a:xfrm>
            <a:off x="5345722" y="1577994"/>
            <a:ext cx="6008077" cy="528000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0010642"/>
      </p:ext>
    </p:extLst>
  </p:cSld>
  <p:clrMapOvr>
    <a:masterClrMapping/>
  </p:clrMapOvr>
  <mc:AlternateContent xmlns:mc="http://schemas.openxmlformats.org/markup-compatibility/2006" xmlns:p14="http://schemas.microsoft.com/office/powerpoint/2010/main">
    <mc:Choice Requires="p14">
      <p:transition spd="slow" p14:dur="2000" advTm="12537"/>
    </mc:Choice>
    <mc:Fallback xmlns="">
      <p:transition spd="slow" advTm="12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a:xfrm>
            <a:off x="838200" y="1825625"/>
            <a:ext cx="3576351" cy="4351338"/>
          </a:xfrm>
        </p:spPr>
        <p:txBody>
          <a:bodyPr>
            <a:normAutofit/>
          </a:bodyPr>
          <a:lstStyle/>
          <a:p>
            <a:pPr marL="0" indent="0">
              <a:buNone/>
            </a:pPr>
            <a:r>
              <a:rPr lang="en-GB" dirty="0"/>
              <a:t>And add photos and pages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6" name="Picture 5"/>
          <p:cNvPicPr>
            <a:picLocks noChangeAspect="1"/>
          </p:cNvPicPr>
          <p:nvPr/>
        </p:nvPicPr>
        <p:blipFill>
          <a:blip r:embed="rId4"/>
          <a:stretch>
            <a:fillRect/>
          </a:stretch>
        </p:blipFill>
        <p:spPr>
          <a:xfrm>
            <a:off x="6257431" y="1144588"/>
            <a:ext cx="5453992" cy="503237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61724164"/>
      </p:ext>
    </p:extLst>
  </p:cSld>
  <p:clrMapOvr>
    <a:masterClrMapping/>
  </p:clrMapOvr>
  <mc:AlternateContent xmlns:mc="http://schemas.openxmlformats.org/markup-compatibility/2006" xmlns:p14="http://schemas.microsoft.com/office/powerpoint/2010/main">
    <mc:Choice Requires="p14">
      <p:transition spd="slow" p14:dur="2000" advTm="4348"/>
    </mc:Choice>
    <mc:Fallback xmlns="">
      <p:transition spd="slow" advTm="4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a:xfrm>
            <a:off x="838200" y="1825625"/>
            <a:ext cx="3576351" cy="4351338"/>
          </a:xfrm>
        </p:spPr>
        <p:txBody>
          <a:bodyPr>
            <a:normAutofit/>
          </a:bodyPr>
          <a:lstStyle/>
          <a:p>
            <a:pPr marL="0" indent="0">
              <a:buNone/>
            </a:pPr>
            <a:r>
              <a:rPr lang="en-GB" dirty="0"/>
              <a:t>And give you a few nice graphs</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3"/>
          <p:cNvPicPr>
            <a:picLocks noChangeAspect="1"/>
          </p:cNvPicPr>
          <p:nvPr/>
        </p:nvPicPr>
        <p:blipFill>
          <a:blip r:embed="rId4"/>
          <a:stretch>
            <a:fillRect/>
          </a:stretch>
        </p:blipFill>
        <p:spPr>
          <a:xfrm>
            <a:off x="5858099" y="1368826"/>
            <a:ext cx="5301096" cy="480813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12436434"/>
      </p:ext>
    </p:extLst>
  </p:cSld>
  <p:clrMapOvr>
    <a:masterClrMapping/>
  </p:clrMapOvr>
  <mc:AlternateContent xmlns:mc="http://schemas.openxmlformats.org/markup-compatibility/2006" xmlns:p14="http://schemas.microsoft.com/office/powerpoint/2010/main">
    <mc:Choice Requires="p14">
      <p:transition spd="slow" p14:dur="2000" advTm="16723"/>
    </mc:Choice>
    <mc:Fallback xmlns="">
      <p:transition spd="slow" advTm="16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a:xfrm>
            <a:off x="853440" y="1864814"/>
            <a:ext cx="10500360" cy="4351338"/>
          </a:xfrm>
        </p:spPr>
        <p:txBody>
          <a:bodyPr>
            <a:normAutofit/>
          </a:bodyPr>
          <a:lstStyle/>
          <a:p>
            <a:pPr marL="0" indent="0">
              <a:buNone/>
            </a:pPr>
            <a:r>
              <a:rPr lang="en-GB" dirty="0"/>
              <a:t>In other words it is designed from the ground up exactly for small groups such as ours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0743191"/>
      </p:ext>
    </p:extLst>
  </p:cSld>
  <p:clrMapOvr>
    <a:masterClrMapping/>
  </p:clrMapOvr>
  <mc:AlternateContent xmlns:mc="http://schemas.openxmlformats.org/markup-compatibility/2006" xmlns:p14="http://schemas.microsoft.com/office/powerpoint/2010/main">
    <mc:Choice Requires="p14">
      <p:transition spd="slow" p14:dur="2000" advTm="6178"/>
    </mc:Choice>
    <mc:Fallback xmlns="">
      <p:transition spd="slow" advTm="6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of Meetup</a:t>
            </a:r>
          </a:p>
        </p:txBody>
      </p:sp>
      <p:sp>
        <p:nvSpPr>
          <p:cNvPr id="3" name="Content Placeholder 2"/>
          <p:cNvSpPr>
            <a:spLocks noGrp="1"/>
          </p:cNvSpPr>
          <p:nvPr>
            <p:ph idx="1"/>
          </p:nvPr>
        </p:nvSpPr>
        <p:spPr>
          <a:xfrm>
            <a:off x="853440" y="1864814"/>
            <a:ext cx="10500360" cy="4351338"/>
          </a:xfrm>
        </p:spPr>
        <p:txBody>
          <a:bodyPr>
            <a:normAutofit/>
          </a:bodyPr>
          <a:lstStyle/>
          <a:p>
            <a:pPr marL="0" indent="0">
              <a:buNone/>
            </a:pPr>
            <a:r>
              <a:rPr lang="en-GB" dirty="0"/>
              <a:t>Bottom line is that we get a lot of people from meetup, and many go on to become regulars.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36379921"/>
      </p:ext>
    </p:extLst>
  </p:cSld>
  <p:clrMapOvr>
    <a:masterClrMapping/>
  </p:clrMapOvr>
  <mc:AlternateContent xmlns:mc="http://schemas.openxmlformats.org/markup-compatibility/2006" xmlns:p14="http://schemas.microsoft.com/office/powerpoint/2010/main">
    <mc:Choice Requires="p14">
      <p:transition spd="slow" p14:dur="2000" advTm="15548"/>
    </mc:Choice>
    <mc:Fallback xmlns="">
      <p:transition spd="slow" advTm="1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Suggested 4 point plan – step 2</a:t>
            </a:r>
          </a:p>
        </p:txBody>
      </p:sp>
      <p:sp>
        <p:nvSpPr>
          <p:cNvPr id="3" name="Content Placeholder 2"/>
          <p:cNvSpPr>
            <a:spLocks noGrp="1"/>
          </p:cNvSpPr>
          <p:nvPr>
            <p:ph idx="1"/>
          </p:nvPr>
        </p:nvSpPr>
        <p:spPr/>
        <p:txBody>
          <a:bodyPr/>
          <a:lstStyle/>
          <a:p>
            <a:pPr marL="0" indent="0">
              <a:buNone/>
            </a:pPr>
            <a:r>
              <a:rPr lang="en-GB" dirty="0"/>
              <a:t>2. Create Facebook Page</a:t>
            </a:r>
          </a:p>
          <a:p>
            <a:pPr marL="0" indent="0">
              <a:buNone/>
            </a:pPr>
            <a:endParaRPr lang="en-GB" dirty="0"/>
          </a:p>
          <a:p>
            <a:pPr marL="0" indent="0">
              <a:buNone/>
            </a:pPr>
            <a:endParaRPr lang="en-GB" dirty="0"/>
          </a:p>
          <a:p>
            <a:endParaRPr lang="en-GB" dirty="0"/>
          </a:p>
        </p:txBody>
      </p:sp>
      <p:pic>
        <p:nvPicPr>
          <p:cNvPr id="5" name="Picture 4"/>
          <p:cNvPicPr>
            <a:picLocks noChangeAspect="1"/>
          </p:cNvPicPr>
          <p:nvPr/>
        </p:nvPicPr>
        <p:blipFill>
          <a:blip r:embed="rId4"/>
          <a:stretch>
            <a:fillRect/>
          </a:stretch>
        </p:blipFill>
        <p:spPr>
          <a:xfrm>
            <a:off x="6382752" y="1365206"/>
            <a:ext cx="5469710" cy="525766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50964452"/>
      </p:ext>
    </p:extLst>
  </p:cSld>
  <p:clrMapOvr>
    <a:masterClrMapping/>
  </p:clrMapOvr>
  <mc:AlternateContent xmlns:mc="http://schemas.openxmlformats.org/markup-compatibility/2006" xmlns:p14="http://schemas.microsoft.com/office/powerpoint/2010/main">
    <mc:Choice Requires="p14">
      <p:transition spd="slow" p14:dur="2000" advTm="4709"/>
    </mc:Choice>
    <mc:Fallback xmlns="">
      <p:transition spd="slow" advTm="4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7081"/>
            <a:ext cx="10515600" cy="1325563"/>
          </a:xfrm>
        </p:spPr>
        <p:txBody>
          <a:bodyPr>
            <a:normAutofit fontScale="90000"/>
          </a:bodyPr>
          <a:lstStyle/>
          <a:p>
            <a:pPr algn="ctr"/>
            <a:r>
              <a:rPr lang="en-GB" dirty="0"/>
              <a:t>In Facebook the </a:t>
            </a:r>
            <a:br>
              <a:rPr lang="en-GB" dirty="0"/>
            </a:br>
            <a:r>
              <a:rPr lang="en-GB" dirty="0"/>
              <a:t>Difference between a “page” and a “group”</a:t>
            </a:r>
            <a:br>
              <a:rPr lang="en-GB" dirty="0"/>
            </a:br>
            <a:r>
              <a:rPr lang="en-GB" dirty="0"/>
              <a:t/>
            </a:r>
            <a:br>
              <a:rPr lang="en-GB" dirty="0"/>
            </a:br>
            <a:endParaRPr lang="en-GB" dirty="0"/>
          </a:p>
        </p:txBody>
      </p:sp>
      <p:sp>
        <p:nvSpPr>
          <p:cNvPr id="3" name="Content Placeholder 2"/>
          <p:cNvSpPr>
            <a:spLocks noGrp="1"/>
          </p:cNvSpPr>
          <p:nvPr>
            <p:ph idx="1"/>
          </p:nvPr>
        </p:nvSpPr>
        <p:spPr>
          <a:xfrm>
            <a:off x="838200" y="3794824"/>
            <a:ext cx="10319158" cy="2133979"/>
          </a:xfrm>
        </p:spPr>
        <p:txBody>
          <a:bodyPr>
            <a:normAutofit fontScale="70000" lnSpcReduction="20000"/>
          </a:bodyPr>
          <a:lstStyle/>
          <a:p>
            <a:r>
              <a:rPr lang="en-GB" dirty="0"/>
              <a:t>A group is a forum or discussion group</a:t>
            </a:r>
          </a:p>
          <a:p>
            <a:r>
              <a:rPr lang="en-GB" dirty="0" err="1"/>
              <a:t>Eg</a:t>
            </a:r>
            <a:r>
              <a:rPr lang="en-GB" dirty="0"/>
              <a:t> East Kent Buddhist Sangha has a closed one with 37 members</a:t>
            </a:r>
          </a:p>
          <a:p>
            <a:r>
              <a:rPr lang="en-GB" dirty="0"/>
              <a:t>“Closed” means an admin must approve you before you can see the posts</a:t>
            </a:r>
          </a:p>
          <a:p>
            <a:r>
              <a:rPr lang="en-GB" dirty="0"/>
              <a:t>Kept closed for privacy and to create a safe space</a:t>
            </a:r>
          </a:p>
          <a:p>
            <a:r>
              <a:rPr lang="en-GB" dirty="0"/>
              <a:t>People arrange lifts, post photos, and videos </a:t>
            </a:r>
            <a:r>
              <a:rPr lang="en-GB" dirty="0" err="1"/>
              <a:t>etc</a:t>
            </a:r>
            <a:endParaRPr lang="en-GB" dirty="0"/>
          </a:p>
          <a:p>
            <a:r>
              <a:rPr lang="en-GB" dirty="0"/>
              <a:t>It can be useful if you have several active Facebook users</a:t>
            </a:r>
          </a:p>
        </p:txBody>
      </p:sp>
      <p:pic>
        <p:nvPicPr>
          <p:cNvPr id="5" name="Picture 4"/>
          <p:cNvPicPr>
            <a:picLocks noChangeAspect="1"/>
          </p:cNvPicPr>
          <p:nvPr/>
        </p:nvPicPr>
        <p:blipFill>
          <a:blip r:embed="rId4"/>
          <a:stretch>
            <a:fillRect/>
          </a:stretch>
        </p:blipFill>
        <p:spPr>
          <a:xfrm>
            <a:off x="838200" y="1999688"/>
            <a:ext cx="9809524" cy="123809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83462890"/>
      </p:ext>
    </p:extLst>
  </p:cSld>
  <p:clrMapOvr>
    <a:masterClrMapping/>
  </p:clrMapOvr>
  <mc:AlternateContent xmlns:mc="http://schemas.openxmlformats.org/markup-compatibility/2006" xmlns:p14="http://schemas.microsoft.com/office/powerpoint/2010/main">
    <mc:Choice Requires="p14">
      <p:transition spd="slow" p14:dur="2000" advTm="78382"/>
    </mc:Choice>
    <mc:Fallback xmlns="">
      <p:transition spd="slow" advTm="78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But here we are talking about a Facebook “Page”</a:t>
            </a:r>
            <a:br>
              <a:rPr lang="en-GB" dirty="0"/>
            </a:br>
            <a:endParaRPr lang="en-GB" dirty="0"/>
          </a:p>
        </p:txBody>
      </p:sp>
      <p:sp>
        <p:nvSpPr>
          <p:cNvPr id="3" name="Content Placeholder 2"/>
          <p:cNvSpPr>
            <a:spLocks noGrp="1"/>
          </p:cNvSpPr>
          <p:nvPr>
            <p:ph idx="1"/>
          </p:nvPr>
        </p:nvSpPr>
        <p:spPr>
          <a:xfrm>
            <a:off x="838200" y="1825624"/>
            <a:ext cx="9852498" cy="1831976"/>
          </a:xfrm>
        </p:spPr>
        <p:txBody>
          <a:bodyPr>
            <a:normAutofit/>
          </a:bodyPr>
          <a:lstStyle/>
          <a:p>
            <a:r>
              <a:rPr lang="en-GB" dirty="0"/>
              <a:t>Used to be known as a “fan page”</a:t>
            </a:r>
          </a:p>
          <a:p>
            <a:r>
              <a:rPr lang="en-GB" dirty="0"/>
              <a:t>Posts can only be created by admin – not by anyone</a:t>
            </a:r>
          </a:p>
          <a:p>
            <a:r>
              <a:rPr lang="en-GB" dirty="0"/>
              <a:t>Therefore our page is open</a:t>
            </a:r>
          </a:p>
          <a:p>
            <a:pPr marL="0" indent="0">
              <a:buNone/>
            </a:pP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74090043"/>
      </p:ext>
    </p:extLst>
  </p:cSld>
  <p:clrMapOvr>
    <a:masterClrMapping/>
  </p:clrMapOvr>
  <mc:AlternateContent xmlns:mc="http://schemas.openxmlformats.org/markup-compatibility/2006" xmlns:p14="http://schemas.microsoft.com/office/powerpoint/2010/main">
    <mc:Choice Requires="p14">
      <p:transition spd="slow" p14:dur="2000" advTm="15130"/>
    </mc:Choice>
    <mc:Fallback xmlns="">
      <p:transition spd="slow" advTm="15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Purpose of this Presentation</a:t>
            </a:r>
          </a:p>
        </p:txBody>
      </p:sp>
      <p:sp>
        <p:nvSpPr>
          <p:cNvPr id="3" name="Content Placeholder 2"/>
          <p:cNvSpPr>
            <a:spLocks noGrp="1"/>
          </p:cNvSpPr>
          <p:nvPr>
            <p:ph idx="1"/>
          </p:nvPr>
        </p:nvSpPr>
        <p:spPr/>
        <p:txBody>
          <a:bodyPr/>
          <a:lstStyle/>
          <a:p>
            <a:r>
              <a:rPr lang="en-US" i="1" dirty="0"/>
              <a:t>How to reach out online,</a:t>
            </a:r>
          </a:p>
          <a:p>
            <a:r>
              <a:rPr lang="en-US" i="1" dirty="0"/>
              <a:t>engage with people,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63089623"/>
      </p:ext>
    </p:extLst>
  </p:cSld>
  <p:clrMapOvr>
    <a:masterClrMapping/>
  </p:clrMapOvr>
  <mc:AlternateContent xmlns:mc="http://schemas.openxmlformats.org/markup-compatibility/2006" xmlns:p14="http://schemas.microsoft.com/office/powerpoint/2010/main">
    <mc:Choice Requires="p14">
      <p:transition spd="slow" p14:dur="2000" advTm="1840"/>
    </mc:Choice>
    <mc:Fallback xmlns="">
      <p:transition spd="slow" advTm="1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Facebook Page</a:t>
            </a:r>
          </a:p>
        </p:txBody>
      </p:sp>
      <p:sp>
        <p:nvSpPr>
          <p:cNvPr id="3" name="Content Placeholder 2"/>
          <p:cNvSpPr>
            <a:spLocks noGrp="1"/>
          </p:cNvSpPr>
          <p:nvPr>
            <p:ph idx="1"/>
          </p:nvPr>
        </p:nvSpPr>
        <p:spPr>
          <a:xfrm>
            <a:off x="838200" y="1825625"/>
            <a:ext cx="5183777" cy="4351338"/>
          </a:xfrm>
        </p:spPr>
        <p:txBody>
          <a:bodyPr/>
          <a:lstStyle/>
          <a:p>
            <a:pPr marL="0" indent="0">
              <a:buNone/>
            </a:pPr>
            <a:r>
              <a:rPr lang="en-GB" dirty="0"/>
              <a:t>Keep it updated with:</a:t>
            </a:r>
          </a:p>
          <a:p>
            <a:r>
              <a:rPr lang="en-GB" dirty="0"/>
              <a:t>Posts with photos of events, </a:t>
            </a:r>
          </a:p>
          <a:p>
            <a:pPr marL="0" indent="0">
              <a:buNone/>
            </a:pPr>
            <a:endParaRPr lang="en-GB" dirty="0"/>
          </a:p>
          <a:p>
            <a:pPr marL="0" indent="0">
              <a:buNone/>
            </a:pPr>
            <a:endParaRPr lang="en-GB" dirty="0"/>
          </a:p>
          <a:p>
            <a:endParaRPr lang="en-GB" dirty="0"/>
          </a:p>
        </p:txBody>
      </p:sp>
      <p:pic>
        <p:nvPicPr>
          <p:cNvPr id="4" name="Picture 3"/>
          <p:cNvPicPr>
            <a:picLocks noChangeAspect="1"/>
          </p:cNvPicPr>
          <p:nvPr/>
        </p:nvPicPr>
        <p:blipFill>
          <a:blip r:embed="rId4"/>
          <a:stretch>
            <a:fillRect/>
          </a:stretch>
        </p:blipFill>
        <p:spPr>
          <a:xfrm>
            <a:off x="6379446" y="780263"/>
            <a:ext cx="4974353" cy="592616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76719174"/>
      </p:ext>
    </p:extLst>
  </p:cSld>
  <p:clrMapOvr>
    <a:masterClrMapping/>
  </p:clrMapOvr>
  <mc:AlternateContent xmlns:mc="http://schemas.openxmlformats.org/markup-compatibility/2006" xmlns:p14="http://schemas.microsoft.com/office/powerpoint/2010/main">
    <mc:Choice Requires="p14">
      <p:transition spd="slow" p14:dur="2000" advTm="13749"/>
    </mc:Choice>
    <mc:Fallback xmlns="">
      <p:transition spd="slow" advTm="13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Facebook Page</a:t>
            </a:r>
          </a:p>
        </p:txBody>
      </p:sp>
      <p:sp>
        <p:nvSpPr>
          <p:cNvPr id="3" name="Content Placeholder 2"/>
          <p:cNvSpPr>
            <a:spLocks noGrp="1"/>
          </p:cNvSpPr>
          <p:nvPr>
            <p:ph idx="1"/>
          </p:nvPr>
        </p:nvSpPr>
        <p:spPr>
          <a:xfrm>
            <a:off x="838200" y="1825625"/>
            <a:ext cx="5183777" cy="4351338"/>
          </a:xfrm>
        </p:spPr>
        <p:txBody>
          <a:bodyPr/>
          <a:lstStyle/>
          <a:p>
            <a:pPr marL="0" indent="0">
              <a:buNone/>
            </a:pPr>
            <a:r>
              <a:rPr lang="en-GB" dirty="0"/>
              <a:t>Keep it updated with:</a:t>
            </a:r>
          </a:p>
          <a:p>
            <a:r>
              <a:rPr lang="en-GB" dirty="0"/>
              <a:t>Posts with photos of events, </a:t>
            </a:r>
          </a:p>
          <a:p>
            <a:r>
              <a:rPr lang="en-GB" dirty="0"/>
              <a:t>What is coming up at your group</a:t>
            </a:r>
          </a:p>
          <a:p>
            <a:pPr marL="0" indent="0">
              <a:buNone/>
            </a:pPr>
            <a:endParaRPr lang="en-GB" dirty="0"/>
          </a:p>
          <a:p>
            <a:endParaRPr lang="en-GB" dirty="0"/>
          </a:p>
        </p:txBody>
      </p:sp>
      <p:pic>
        <p:nvPicPr>
          <p:cNvPr id="4" name="Picture 3"/>
          <p:cNvPicPr>
            <a:picLocks noChangeAspect="1"/>
          </p:cNvPicPr>
          <p:nvPr/>
        </p:nvPicPr>
        <p:blipFill>
          <a:blip r:embed="rId4"/>
          <a:stretch>
            <a:fillRect/>
          </a:stretch>
        </p:blipFill>
        <p:spPr>
          <a:xfrm>
            <a:off x="7575816" y="365125"/>
            <a:ext cx="3777984" cy="617696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19879172"/>
      </p:ext>
    </p:extLst>
  </p:cSld>
  <p:clrMapOvr>
    <a:masterClrMapping/>
  </p:clrMapOvr>
  <mc:AlternateContent xmlns:mc="http://schemas.openxmlformats.org/markup-compatibility/2006" xmlns:p14="http://schemas.microsoft.com/office/powerpoint/2010/main">
    <mc:Choice Requires="p14">
      <p:transition spd="slow" p14:dur="2000" advTm="6232"/>
    </mc:Choice>
    <mc:Fallback xmlns="">
      <p:transition spd="slow" advTm="6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Facebook Page</a:t>
            </a:r>
          </a:p>
        </p:txBody>
      </p:sp>
      <p:sp>
        <p:nvSpPr>
          <p:cNvPr id="3" name="Content Placeholder 2"/>
          <p:cNvSpPr>
            <a:spLocks noGrp="1"/>
          </p:cNvSpPr>
          <p:nvPr>
            <p:ph idx="1"/>
          </p:nvPr>
        </p:nvSpPr>
        <p:spPr>
          <a:xfrm>
            <a:off x="838200" y="1825625"/>
            <a:ext cx="5183777" cy="4351338"/>
          </a:xfrm>
        </p:spPr>
        <p:txBody>
          <a:bodyPr/>
          <a:lstStyle/>
          <a:p>
            <a:pPr marL="0" indent="0">
              <a:buNone/>
            </a:pPr>
            <a:r>
              <a:rPr lang="en-GB" dirty="0"/>
              <a:t>Keep it updated with:</a:t>
            </a:r>
          </a:p>
          <a:p>
            <a:r>
              <a:rPr lang="en-GB" dirty="0"/>
              <a:t>Posts with photos of events, </a:t>
            </a:r>
          </a:p>
          <a:p>
            <a:r>
              <a:rPr lang="en-GB" dirty="0"/>
              <a:t>What is coming up at your group</a:t>
            </a:r>
          </a:p>
          <a:p>
            <a:r>
              <a:rPr lang="en-GB" dirty="0"/>
              <a:t>Shares from other Triratna pages including </a:t>
            </a:r>
            <a:r>
              <a:rPr lang="en-GB" dirty="0" err="1"/>
              <a:t>youtube</a:t>
            </a:r>
            <a:endParaRPr lang="en-GB" dirty="0"/>
          </a:p>
          <a:p>
            <a:pPr marL="0" indent="0">
              <a:buNone/>
            </a:pPr>
            <a:endParaRPr lang="en-GB" dirty="0"/>
          </a:p>
          <a:p>
            <a:pPr marL="0" indent="0">
              <a:buNone/>
            </a:pPr>
            <a:endParaRPr lang="en-GB" dirty="0"/>
          </a:p>
          <a:p>
            <a:endParaRPr lang="en-GB" dirty="0"/>
          </a:p>
        </p:txBody>
      </p:sp>
      <p:pic>
        <p:nvPicPr>
          <p:cNvPr id="4" name="Picture 3"/>
          <p:cNvPicPr>
            <a:picLocks noChangeAspect="1"/>
          </p:cNvPicPr>
          <p:nvPr/>
        </p:nvPicPr>
        <p:blipFill>
          <a:blip r:embed="rId4"/>
          <a:stretch>
            <a:fillRect/>
          </a:stretch>
        </p:blipFill>
        <p:spPr>
          <a:xfrm>
            <a:off x="6600358" y="365125"/>
            <a:ext cx="4266667" cy="583809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61101654"/>
      </p:ext>
    </p:extLst>
  </p:cSld>
  <p:clrMapOvr>
    <a:masterClrMapping/>
  </p:clrMapOvr>
  <mc:AlternateContent xmlns:mc="http://schemas.openxmlformats.org/markup-compatibility/2006" xmlns:p14="http://schemas.microsoft.com/office/powerpoint/2010/main">
    <mc:Choice Requires="p14">
      <p:transition spd="slow" p14:dur="2000" advTm="22333"/>
    </mc:Choice>
    <mc:Fallback xmlns="">
      <p:transition spd="slow" advTm="22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Facebook Page</a:t>
            </a:r>
          </a:p>
        </p:txBody>
      </p:sp>
      <p:sp>
        <p:nvSpPr>
          <p:cNvPr id="3" name="Content Placeholder 2"/>
          <p:cNvSpPr>
            <a:spLocks noGrp="1"/>
          </p:cNvSpPr>
          <p:nvPr>
            <p:ph idx="1"/>
          </p:nvPr>
        </p:nvSpPr>
        <p:spPr>
          <a:xfrm>
            <a:off x="838200" y="1825625"/>
            <a:ext cx="5183777" cy="4351338"/>
          </a:xfrm>
        </p:spPr>
        <p:txBody>
          <a:bodyPr/>
          <a:lstStyle/>
          <a:p>
            <a:pPr marL="0" indent="0">
              <a:buNone/>
            </a:pPr>
            <a:r>
              <a:rPr lang="en-GB" dirty="0"/>
              <a:t>Keep it updated with:</a:t>
            </a:r>
          </a:p>
          <a:p>
            <a:r>
              <a:rPr lang="en-GB" dirty="0"/>
              <a:t>Posts with photos of events, </a:t>
            </a:r>
          </a:p>
          <a:p>
            <a:r>
              <a:rPr lang="en-GB" dirty="0"/>
              <a:t>What is coming up at your group</a:t>
            </a:r>
          </a:p>
          <a:p>
            <a:r>
              <a:rPr lang="en-GB" dirty="0"/>
              <a:t>Shares from other Triratna pages including </a:t>
            </a:r>
            <a:r>
              <a:rPr lang="en-GB" dirty="0" err="1"/>
              <a:t>youtube</a:t>
            </a:r>
            <a:endParaRPr lang="en-GB" dirty="0"/>
          </a:p>
          <a:p>
            <a:r>
              <a:rPr lang="en-GB" dirty="0"/>
              <a:t>Can create an “event”. These do extremely well when boosted.</a:t>
            </a:r>
          </a:p>
          <a:p>
            <a:pPr marL="0" indent="0">
              <a:buNone/>
            </a:pPr>
            <a:endParaRPr lang="en-GB" dirty="0"/>
          </a:p>
          <a:p>
            <a:pPr marL="0" indent="0">
              <a:buNone/>
            </a:pPr>
            <a:endParaRPr lang="en-GB" dirty="0"/>
          </a:p>
          <a:p>
            <a:endParaRPr lang="en-GB" dirty="0"/>
          </a:p>
        </p:txBody>
      </p:sp>
      <p:pic>
        <p:nvPicPr>
          <p:cNvPr id="5" name="Picture 4"/>
          <p:cNvPicPr>
            <a:picLocks noChangeAspect="1"/>
          </p:cNvPicPr>
          <p:nvPr/>
        </p:nvPicPr>
        <p:blipFill>
          <a:blip r:embed="rId4"/>
          <a:stretch>
            <a:fillRect/>
          </a:stretch>
        </p:blipFill>
        <p:spPr>
          <a:xfrm>
            <a:off x="6615478" y="1124124"/>
            <a:ext cx="4986496" cy="470383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5884226"/>
      </p:ext>
    </p:extLst>
  </p:cSld>
  <p:clrMapOvr>
    <a:masterClrMapping/>
  </p:clrMapOvr>
  <mc:AlternateContent xmlns:mc="http://schemas.openxmlformats.org/markup-compatibility/2006" xmlns:p14="http://schemas.microsoft.com/office/powerpoint/2010/main">
    <mc:Choice Requires="p14">
      <p:transition spd="slow" p14:dur="2000" advTm="31243"/>
    </mc:Choice>
    <mc:Fallback xmlns="">
      <p:transition spd="slow" advTm="31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Facebook Page</a:t>
            </a:r>
          </a:p>
        </p:txBody>
      </p:sp>
      <p:sp>
        <p:nvSpPr>
          <p:cNvPr id="3" name="Content Placeholder 2"/>
          <p:cNvSpPr>
            <a:spLocks noGrp="1"/>
          </p:cNvSpPr>
          <p:nvPr>
            <p:ph idx="1"/>
          </p:nvPr>
        </p:nvSpPr>
        <p:spPr>
          <a:xfrm>
            <a:off x="838200" y="1825625"/>
            <a:ext cx="5183777" cy="4351338"/>
          </a:xfrm>
        </p:spPr>
        <p:txBody>
          <a:bodyPr/>
          <a:lstStyle/>
          <a:p>
            <a:pPr marL="0" indent="0">
              <a:buNone/>
            </a:pPr>
            <a:r>
              <a:rPr lang="en-GB" dirty="0"/>
              <a:t>Keep an eye on other Triratna Facebook pages and </a:t>
            </a:r>
            <a:r>
              <a:rPr lang="en-GB" dirty="0" err="1"/>
              <a:t>Youtube</a:t>
            </a:r>
            <a:r>
              <a:rPr lang="en-GB" dirty="0"/>
              <a:t> videos, and anything with a lot of engagement (shares, likes and comments), you can consider sharing onto your page (not onto your personal timeline)</a:t>
            </a:r>
          </a:p>
          <a:p>
            <a:pPr marL="0" indent="0">
              <a:buNone/>
            </a:pPr>
            <a:endParaRPr lang="en-GB" dirty="0"/>
          </a:p>
          <a:p>
            <a:pPr marL="0" indent="0">
              <a:buNone/>
            </a:pPr>
            <a:endParaRPr lang="en-GB" dirty="0"/>
          </a:p>
          <a:p>
            <a:endParaRPr lang="en-GB" dirty="0"/>
          </a:p>
        </p:txBody>
      </p:sp>
      <p:pic>
        <p:nvPicPr>
          <p:cNvPr id="5" name="Picture 4"/>
          <p:cNvPicPr>
            <a:picLocks noChangeAspect="1"/>
          </p:cNvPicPr>
          <p:nvPr/>
        </p:nvPicPr>
        <p:blipFill>
          <a:blip r:embed="rId4"/>
          <a:stretch>
            <a:fillRect/>
          </a:stretch>
        </p:blipFill>
        <p:spPr>
          <a:xfrm>
            <a:off x="6557502" y="863824"/>
            <a:ext cx="4352381" cy="555238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2025121"/>
      </p:ext>
    </p:extLst>
  </p:cSld>
  <p:clrMapOvr>
    <a:masterClrMapping/>
  </p:clrMapOvr>
  <mc:AlternateContent xmlns:mc="http://schemas.openxmlformats.org/markup-compatibility/2006" xmlns:p14="http://schemas.microsoft.com/office/powerpoint/2010/main">
    <mc:Choice Requires="p14">
      <p:transition spd="slow" p14:dur="2000" advTm="35745"/>
    </mc:Choice>
    <mc:Fallback xmlns="">
      <p:transition spd="slow" advTm="3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Facebook Page</a:t>
            </a:r>
          </a:p>
        </p:txBody>
      </p:sp>
      <p:sp>
        <p:nvSpPr>
          <p:cNvPr id="3" name="Content Placeholder 2"/>
          <p:cNvSpPr>
            <a:spLocks noGrp="1"/>
          </p:cNvSpPr>
          <p:nvPr>
            <p:ph idx="1"/>
          </p:nvPr>
        </p:nvSpPr>
        <p:spPr>
          <a:xfrm>
            <a:off x="838200" y="1825625"/>
            <a:ext cx="5183777" cy="4351338"/>
          </a:xfrm>
        </p:spPr>
        <p:txBody>
          <a:bodyPr/>
          <a:lstStyle/>
          <a:p>
            <a:pPr marL="0" indent="0">
              <a:buNone/>
            </a:pPr>
            <a:r>
              <a:rPr lang="en-GB" dirty="0"/>
              <a:t>People can and do message you on Facebook</a:t>
            </a:r>
          </a:p>
          <a:p>
            <a:pPr marL="0" indent="0">
              <a:buNone/>
            </a:pPr>
            <a:endParaRPr lang="en-GB" dirty="0"/>
          </a:p>
          <a:p>
            <a:pPr marL="0" indent="0">
              <a:buNone/>
            </a:pPr>
            <a:endParaRPr lang="en-GB" dirty="0"/>
          </a:p>
          <a:p>
            <a:endParaRPr lang="en-GB" dirty="0"/>
          </a:p>
        </p:txBody>
      </p:sp>
      <p:pic>
        <p:nvPicPr>
          <p:cNvPr id="4" name="Picture 3"/>
          <p:cNvPicPr>
            <a:picLocks noChangeAspect="1"/>
          </p:cNvPicPr>
          <p:nvPr/>
        </p:nvPicPr>
        <p:blipFill>
          <a:blip r:embed="rId4"/>
          <a:stretch>
            <a:fillRect/>
          </a:stretch>
        </p:blipFill>
        <p:spPr>
          <a:xfrm>
            <a:off x="5661692" y="1690688"/>
            <a:ext cx="6530308" cy="423449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4206578"/>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to set up a Facebook Page</a:t>
            </a:r>
          </a:p>
        </p:txBody>
      </p:sp>
      <p:sp>
        <p:nvSpPr>
          <p:cNvPr id="3" name="Content Placeholder 2"/>
          <p:cNvSpPr>
            <a:spLocks noGrp="1"/>
          </p:cNvSpPr>
          <p:nvPr>
            <p:ph idx="1"/>
          </p:nvPr>
        </p:nvSpPr>
        <p:spPr>
          <a:xfrm>
            <a:off x="838200" y="1825625"/>
            <a:ext cx="4178417" cy="4380622"/>
          </a:xfrm>
        </p:spPr>
        <p:txBody>
          <a:bodyPr/>
          <a:lstStyle/>
          <a:p>
            <a:pPr marL="0" indent="0">
              <a:buNone/>
            </a:pPr>
            <a:r>
              <a:rPr lang="en-GB" dirty="0"/>
              <a:t>It is very easy, and also free</a:t>
            </a:r>
          </a:p>
          <a:p>
            <a:pPr marL="0" indent="0">
              <a:buNone/>
            </a:pPr>
            <a:endParaRPr lang="en-GB" dirty="0"/>
          </a:p>
          <a:p>
            <a:pPr marL="0" indent="0">
              <a:buNone/>
            </a:pPr>
            <a:r>
              <a:rPr lang="en-GB" dirty="0"/>
              <a:t>Just google or search on </a:t>
            </a:r>
            <a:r>
              <a:rPr lang="en-GB" dirty="0" err="1"/>
              <a:t>youtube</a:t>
            </a:r>
            <a:r>
              <a:rPr lang="en-GB" dirty="0"/>
              <a:t> “how to set up a </a:t>
            </a:r>
            <a:r>
              <a:rPr lang="en-GB" dirty="0" err="1"/>
              <a:t>facebook</a:t>
            </a:r>
            <a:r>
              <a:rPr lang="en-GB" dirty="0"/>
              <a:t> page”</a:t>
            </a:r>
          </a:p>
          <a:p>
            <a:pPr marL="0" indent="0">
              <a:buNone/>
            </a:pPr>
            <a:endParaRPr lang="en-GB" dirty="0"/>
          </a:p>
          <a:p>
            <a:pPr marL="0" indent="0">
              <a:buNone/>
            </a:pPr>
            <a:r>
              <a:rPr lang="en-GB" dirty="0"/>
              <a:t>Or click triangle</a:t>
            </a:r>
          </a:p>
          <a:p>
            <a:pPr marL="0" indent="0">
              <a:buNone/>
            </a:pPr>
            <a:endParaRPr lang="en-GB" dirty="0"/>
          </a:p>
          <a:p>
            <a:pPr marL="0" indent="0">
              <a:buNone/>
            </a:pPr>
            <a:r>
              <a:rPr lang="en-GB" dirty="0"/>
              <a:t>And then “create page”</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pic>
        <p:nvPicPr>
          <p:cNvPr id="5" name="Picture 4"/>
          <p:cNvPicPr>
            <a:picLocks noChangeAspect="1"/>
          </p:cNvPicPr>
          <p:nvPr/>
        </p:nvPicPr>
        <p:blipFill>
          <a:blip r:embed="rId4"/>
          <a:stretch>
            <a:fillRect/>
          </a:stretch>
        </p:blipFill>
        <p:spPr>
          <a:xfrm>
            <a:off x="6381575" y="1825625"/>
            <a:ext cx="5323809" cy="638095"/>
          </a:xfrm>
          <a:prstGeom prst="rect">
            <a:avLst/>
          </a:prstGeom>
        </p:spPr>
      </p:pic>
      <p:pic>
        <p:nvPicPr>
          <p:cNvPr id="6" name="Picture 5"/>
          <p:cNvPicPr>
            <a:picLocks noChangeAspect="1"/>
          </p:cNvPicPr>
          <p:nvPr/>
        </p:nvPicPr>
        <p:blipFill>
          <a:blip r:embed="rId5"/>
          <a:stretch>
            <a:fillRect/>
          </a:stretch>
        </p:blipFill>
        <p:spPr>
          <a:xfrm>
            <a:off x="7931159" y="2843374"/>
            <a:ext cx="2866667" cy="363809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93824471"/>
      </p:ext>
    </p:extLst>
  </p:cSld>
  <p:clrMapOvr>
    <a:masterClrMapping/>
  </p:clrMapOvr>
  <mc:AlternateContent xmlns:mc="http://schemas.openxmlformats.org/markup-compatibility/2006" xmlns:p14="http://schemas.microsoft.com/office/powerpoint/2010/main">
    <mc:Choice Requires="p14">
      <p:transition spd="slow" p14:dur="2000" advTm="41058"/>
    </mc:Choice>
    <mc:Fallback xmlns="">
      <p:transition spd="slow" advTm="41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Facebook Page</a:t>
            </a:r>
          </a:p>
        </p:txBody>
      </p:sp>
      <p:sp>
        <p:nvSpPr>
          <p:cNvPr id="3" name="Content Placeholder 2"/>
          <p:cNvSpPr>
            <a:spLocks noGrp="1"/>
          </p:cNvSpPr>
          <p:nvPr>
            <p:ph idx="1"/>
          </p:nvPr>
        </p:nvSpPr>
        <p:spPr>
          <a:xfrm>
            <a:off x="838200" y="1825625"/>
            <a:ext cx="5183777" cy="4351338"/>
          </a:xfrm>
        </p:spPr>
        <p:txBody>
          <a:bodyPr/>
          <a:lstStyle/>
          <a:p>
            <a:pPr marL="0" indent="0">
              <a:buNone/>
            </a:pPr>
            <a:r>
              <a:rPr lang="en-GB" dirty="0"/>
              <a:t>Under publishing tools, it shows reach and clicks/actions for each post, so you can find out which type of post gets </a:t>
            </a:r>
            <a:r>
              <a:rPr lang="en-GB"/>
              <a:t>best engagement</a:t>
            </a:r>
            <a:endParaRPr lang="en-GB" dirty="0"/>
          </a:p>
          <a:p>
            <a:pPr marL="0" indent="0">
              <a:buNone/>
            </a:pPr>
            <a:endParaRPr lang="en-GB" dirty="0"/>
          </a:p>
          <a:p>
            <a:pPr marL="0" indent="0">
              <a:buNone/>
            </a:pPr>
            <a:endParaRPr lang="en-GB" dirty="0"/>
          </a:p>
          <a:p>
            <a:endParaRPr lang="en-GB" dirty="0"/>
          </a:p>
        </p:txBody>
      </p:sp>
      <p:pic>
        <p:nvPicPr>
          <p:cNvPr id="5" name="Picture 4"/>
          <p:cNvPicPr>
            <a:picLocks noChangeAspect="1"/>
          </p:cNvPicPr>
          <p:nvPr/>
        </p:nvPicPr>
        <p:blipFill>
          <a:blip r:embed="rId4"/>
          <a:stretch>
            <a:fillRect/>
          </a:stretch>
        </p:blipFill>
        <p:spPr>
          <a:xfrm>
            <a:off x="6172320" y="840211"/>
            <a:ext cx="5181480" cy="533675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98458282"/>
      </p:ext>
    </p:extLst>
  </p:cSld>
  <p:clrMapOvr>
    <a:masterClrMapping/>
  </p:clrMapOvr>
  <mc:AlternateContent xmlns:mc="http://schemas.openxmlformats.org/markup-compatibility/2006" xmlns:p14="http://schemas.microsoft.com/office/powerpoint/2010/main">
    <mc:Choice Requires="p14">
      <p:transition spd="slow" p14:dur="2000" advTm="29908"/>
    </mc:Choice>
    <mc:Fallback xmlns="">
      <p:transition spd="slow" advTm="29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Facebook Page</a:t>
            </a:r>
          </a:p>
        </p:txBody>
      </p:sp>
      <p:sp>
        <p:nvSpPr>
          <p:cNvPr id="3" name="Content Placeholder 2"/>
          <p:cNvSpPr>
            <a:spLocks noGrp="1"/>
          </p:cNvSpPr>
          <p:nvPr>
            <p:ph idx="1"/>
          </p:nvPr>
        </p:nvSpPr>
        <p:spPr>
          <a:xfrm>
            <a:off x="838200" y="1825625"/>
            <a:ext cx="5183777" cy="4351338"/>
          </a:xfrm>
        </p:spPr>
        <p:txBody>
          <a:bodyPr/>
          <a:lstStyle/>
          <a:p>
            <a:pPr marL="0" indent="0">
              <a:buNone/>
            </a:pPr>
            <a:r>
              <a:rPr lang="en-GB" dirty="0"/>
              <a:t>If you like graphs and stats, then click more, view insights</a:t>
            </a:r>
          </a:p>
          <a:p>
            <a:endParaRPr lang="en-GB" dirty="0"/>
          </a:p>
        </p:txBody>
      </p:sp>
      <p:pic>
        <p:nvPicPr>
          <p:cNvPr id="4" name="Picture 3"/>
          <p:cNvPicPr>
            <a:picLocks noChangeAspect="1"/>
          </p:cNvPicPr>
          <p:nvPr/>
        </p:nvPicPr>
        <p:blipFill>
          <a:blip r:embed="rId4"/>
          <a:stretch>
            <a:fillRect/>
          </a:stretch>
        </p:blipFill>
        <p:spPr>
          <a:xfrm>
            <a:off x="7073765" y="848825"/>
            <a:ext cx="3398985" cy="53281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37524792"/>
      </p:ext>
    </p:extLst>
  </p:cSld>
  <p:clrMapOvr>
    <a:masterClrMapping/>
  </p:clrMapOvr>
  <mc:AlternateContent xmlns:mc="http://schemas.openxmlformats.org/markup-compatibility/2006" xmlns:p14="http://schemas.microsoft.com/office/powerpoint/2010/main">
    <mc:Choice Requires="p14">
      <p:transition spd="slow" p14:dur="2000" advTm="13106"/>
    </mc:Choice>
    <mc:Fallback xmlns="">
      <p:transition spd="slow" advTm="13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Facebook Page</a:t>
            </a:r>
          </a:p>
        </p:txBody>
      </p:sp>
      <p:sp>
        <p:nvSpPr>
          <p:cNvPr id="3" name="Content Placeholder 2"/>
          <p:cNvSpPr>
            <a:spLocks noGrp="1"/>
          </p:cNvSpPr>
          <p:nvPr>
            <p:ph idx="1"/>
          </p:nvPr>
        </p:nvSpPr>
        <p:spPr>
          <a:xfrm>
            <a:off x="838200" y="1825625"/>
            <a:ext cx="5183777" cy="4351338"/>
          </a:xfrm>
        </p:spPr>
        <p:txBody>
          <a:bodyPr/>
          <a:lstStyle/>
          <a:p>
            <a:pPr marL="0" indent="0">
              <a:buNone/>
            </a:pPr>
            <a:r>
              <a:rPr lang="en-GB" dirty="0"/>
              <a:t>Screenshot shows the overview</a:t>
            </a:r>
          </a:p>
          <a:p>
            <a:pPr marL="0" indent="0">
              <a:buNone/>
            </a:pPr>
            <a:endParaRPr lang="en-GB" dirty="0"/>
          </a:p>
          <a:p>
            <a:pPr marL="0" indent="0">
              <a:buNone/>
            </a:pPr>
            <a:r>
              <a:rPr lang="en-GB" dirty="0"/>
              <a:t>Click on each of the items in the left hand navigation bar</a:t>
            </a:r>
          </a:p>
          <a:p>
            <a:pPr marL="0" indent="0">
              <a:buNone/>
            </a:pPr>
            <a:endParaRPr lang="en-GB" dirty="0"/>
          </a:p>
          <a:p>
            <a:pPr marL="0" indent="0">
              <a:buNone/>
            </a:pPr>
            <a:r>
              <a:rPr lang="en-GB" dirty="0"/>
              <a:t>My favourite is “people”</a:t>
            </a:r>
          </a:p>
          <a:p>
            <a:endParaRPr lang="en-GB" dirty="0"/>
          </a:p>
        </p:txBody>
      </p:sp>
      <p:pic>
        <p:nvPicPr>
          <p:cNvPr id="5" name="Picture 4"/>
          <p:cNvPicPr>
            <a:picLocks noChangeAspect="1"/>
          </p:cNvPicPr>
          <p:nvPr/>
        </p:nvPicPr>
        <p:blipFill>
          <a:blip r:embed="rId4"/>
          <a:stretch>
            <a:fillRect/>
          </a:stretch>
        </p:blipFill>
        <p:spPr>
          <a:xfrm>
            <a:off x="6021977" y="602640"/>
            <a:ext cx="5702119" cy="557432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44995143"/>
      </p:ext>
    </p:extLst>
  </p:cSld>
  <p:clrMapOvr>
    <a:masterClrMapping/>
  </p:clrMapOvr>
  <mc:AlternateContent xmlns:mc="http://schemas.openxmlformats.org/markup-compatibility/2006" xmlns:p14="http://schemas.microsoft.com/office/powerpoint/2010/main">
    <mc:Choice Requires="p14">
      <p:transition spd="slow" p14:dur="2000" advTm="18490"/>
    </mc:Choice>
    <mc:Fallback xmlns="">
      <p:transition spd="slow" advTm="18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Purpose of this Presentation</a:t>
            </a:r>
          </a:p>
        </p:txBody>
      </p:sp>
      <p:sp>
        <p:nvSpPr>
          <p:cNvPr id="3" name="Content Placeholder 2"/>
          <p:cNvSpPr>
            <a:spLocks noGrp="1"/>
          </p:cNvSpPr>
          <p:nvPr>
            <p:ph idx="1"/>
          </p:nvPr>
        </p:nvSpPr>
        <p:spPr/>
        <p:txBody>
          <a:bodyPr/>
          <a:lstStyle/>
          <a:p>
            <a:r>
              <a:rPr lang="en-US" i="1" dirty="0"/>
              <a:t>How to reach out online,</a:t>
            </a:r>
          </a:p>
          <a:p>
            <a:r>
              <a:rPr lang="en-US" i="1" dirty="0"/>
              <a:t>engage with people, </a:t>
            </a:r>
          </a:p>
          <a:p>
            <a:r>
              <a:rPr lang="en-US" i="1" dirty="0"/>
              <a:t>express our vision,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11629541"/>
      </p:ext>
    </p:extLst>
  </p:cSld>
  <p:clrMapOvr>
    <a:masterClrMapping/>
  </p:clrMapOvr>
  <mc:AlternateContent xmlns:mc="http://schemas.openxmlformats.org/markup-compatibility/2006" xmlns:p14="http://schemas.microsoft.com/office/powerpoint/2010/main">
    <mc:Choice Requires="p14">
      <p:transition spd="slow" p14:dur="2000" advTm="1893"/>
    </mc:Choice>
    <mc:Fallback xmlns="">
      <p:transition spd="slow" advTm="1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Facebook Page</a:t>
            </a:r>
          </a:p>
        </p:txBody>
      </p:sp>
      <p:sp>
        <p:nvSpPr>
          <p:cNvPr id="3" name="Content Placeholder 2"/>
          <p:cNvSpPr>
            <a:spLocks noGrp="1"/>
          </p:cNvSpPr>
          <p:nvPr>
            <p:ph idx="1"/>
          </p:nvPr>
        </p:nvSpPr>
        <p:spPr>
          <a:xfrm>
            <a:off x="838200" y="1825625"/>
            <a:ext cx="5183777" cy="4351338"/>
          </a:xfrm>
        </p:spPr>
        <p:txBody>
          <a:bodyPr>
            <a:normAutofit fontScale="92500" lnSpcReduction="10000"/>
          </a:bodyPr>
          <a:lstStyle/>
          <a:p>
            <a:pPr marL="0" indent="0">
              <a:buNone/>
            </a:pPr>
            <a:r>
              <a:rPr lang="en-GB" dirty="0"/>
              <a:t>The “people” tab on the left in the insights section shows where people live, and what gender age they are</a:t>
            </a:r>
          </a:p>
          <a:p>
            <a:pPr marL="0" indent="0">
              <a:buNone/>
            </a:pPr>
            <a:endParaRPr lang="en-GB" dirty="0"/>
          </a:p>
          <a:p>
            <a:pPr marL="0" indent="0">
              <a:buNone/>
            </a:pPr>
            <a:r>
              <a:rPr lang="en-GB" dirty="0"/>
              <a:t>Graph shows we are doing particularly well with women aged between 45 and 54</a:t>
            </a:r>
          </a:p>
          <a:p>
            <a:pPr marL="0" indent="0">
              <a:buNone/>
            </a:pPr>
            <a:endParaRPr lang="en-GB" dirty="0"/>
          </a:p>
          <a:p>
            <a:pPr marL="0" indent="0">
              <a:buNone/>
            </a:pPr>
            <a:r>
              <a:rPr lang="en-GB" dirty="0"/>
              <a:t>Mostly local, although one fan in India, and another in the Netherlands</a:t>
            </a:r>
          </a:p>
        </p:txBody>
      </p:sp>
      <p:pic>
        <p:nvPicPr>
          <p:cNvPr id="4" name="Picture 3"/>
          <p:cNvPicPr>
            <a:picLocks noChangeAspect="1"/>
          </p:cNvPicPr>
          <p:nvPr/>
        </p:nvPicPr>
        <p:blipFill>
          <a:blip r:embed="rId4"/>
          <a:stretch>
            <a:fillRect/>
          </a:stretch>
        </p:blipFill>
        <p:spPr>
          <a:xfrm>
            <a:off x="6629676" y="1238922"/>
            <a:ext cx="5026640" cy="289346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34287855"/>
      </p:ext>
    </p:extLst>
  </p:cSld>
  <p:clrMapOvr>
    <a:masterClrMapping/>
  </p:clrMapOvr>
  <mc:AlternateContent xmlns:mc="http://schemas.openxmlformats.org/markup-compatibility/2006" xmlns:p14="http://schemas.microsoft.com/office/powerpoint/2010/main">
    <mc:Choice Requires="p14">
      <p:transition spd="slow" p14:dur="2000" advTm="51106"/>
    </mc:Choice>
    <mc:Fallback xmlns="">
      <p:transition spd="slow" advTm="51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Suggested 4 point plan – step 3 (optional)</a:t>
            </a:r>
          </a:p>
        </p:txBody>
      </p:sp>
      <p:sp>
        <p:nvSpPr>
          <p:cNvPr id="3" name="Content Placeholder 2"/>
          <p:cNvSpPr>
            <a:spLocks noGrp="1"/>
          </p:cNvSpPr>
          <p:nvPr>
            <p:ph idx="1"/>
          </p:nvPr>
        </p:nvSpPr>
        <p:spPr/>
        <p:txBody>
          <a:bodyPr/>
          <a:lstStyle/>
          <a:p>
            <a:pPr marL="0" indent="0">
              <a:buNone/>
            </a:pPr>
            <a:r>
              <a:rPr lang="en-GB" dirty="0"/>
              <a:t>If a post has high engagement (clicks, likes, comments and shares) then pay Facebook to boost it</a:t>
            </a:r>
          </a:p>
          <a:p>
            <a:pPr marL="0" indent="0">
              <a:buNone/>
            </a:pPr>
            <a:endParaRPr lang="en-GB" dirty="0"/>
          </a:p>
          <a:p>
            <a:pPr marL="0" indent="0">
              <a:buNone/>
            </a:pPr>
            <a:r>
              <a:rPr lang="en-GB" dirty="0"/>
              <a:t>The fact it has high engagement means it will be cheaper, and you can therefore reach more people</a:t>
            </a:r>
          </a:p>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0221433"/>
      </p:ext>
    </p:extLst>
  </p:cSld>
  <p:clrMapOvr>
    <a:masterClrMapping/>
  </p:clrMapOvr>
  <mc:AlternateContent xmlns:mc="http://schemas.openxmlformats.org/markup-compatibility/2006" xmlns:p14="http://schemas.microsoft.com/office/powerpoint/2010/main">
    <mc:Choice Requires="p14">
      <p:transition spd="slow" p14:dur="2000" advTm="31367"/>
    </mc:Choice>
    <mc:Fallback xmlns="">
      <p:transition spd="slow" advTm="31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 out which posts have high engagement</a:t>
            </a:r>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pic>
        <p:nvPicPr>
          <p:cNvPr id="4" name="Picture 3"/>
          <p:cNvPicPr>
            <a:picLocks noChangeAspect="1"/>
          </p:cNvPicPr>
          <p:nvPr/>
        </p:nvPicPr>
        <p:blipFill>
          <a:blip r:embed="rId4"/>
          <a:stretch>
            <a:fillRect/>
          </a:stretch>
        </p:blipFill>
        <p:spPr>
          <a:xfrm>
            <a:off x="4301851" y="1461980"/>
            <a:ext cx="7051949" cy="5078627"/>
          </a:xfrm>
          <a:prstGeom prst="rect">
            <a:avLst/>
          </a:prstGeom>
        </p:spPr>
      </p:pic>
      <p:sp>
        <p:nvSpPr>
          <p:cNvPr id="5" name="TextBox 4"/>
          <p:cNvSpPr txBox="1"/>
          <p:nvPr/>
        </p:nvSpPr>
        <p:spPr>
          <a:xfrm>
            <a:off x="1090246" y="2039815"/>
            <a:ext cx="2901462" cy="923330"/>
          </a:xfrm>
          <a:prstGeom prst="rect">
            <a:avLst/>
          </a:prstGeom>
          <a:noFill/>
        </p:spPr>
        <p:txBody>
          <a:bodyPr wrap="square" rtlCol="0">
            <a:spAutoFit/>
          </a:bodyPr>
          <a:lstStyle/>
          <a:p>
            <a:r>
              <a:rPr lang="en-GB" dirty="0"/>
              <a:t>Click “More”</a:t>
            </a:r>
          </a:p>
          <a:p>
            <a:endParaRPr lang="en-GB" dirty="0"/>
          </a:p>
          <a:p>
            <a:r>
              <a:rPr lang="en-GB" dirty="0"/>
              <a:t>Then click “View Insights”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2467684"/>
      </p:ext>
    </p:extLst>
  </p:cSld>
  <p:clrMapOvr>
    <a:masterClrMapping/>
  </p:clrMapOvr>
  <mc:AlternateContent xmlns:mc="http://schemas.openxmlformats.org/markup-compatibility/2006" xmlns:p14="http://schemas.microsoft.com/office/powerpoint/2010/main">
    <mc:Choice Requires="p14">
      <p:transition spd="slow" p14:dur="2000" advTm="6090"/>
    </mc:Choice>
    <mc:Fallback xmlns="">
      <p:transition spd="slow" advTm="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 out which posts have high engagement</a:t>
            </a:r>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5" name="TextBox 4"/>
          <p:cNvSpPr txBox="1"/>
          <p:nvPr/>
        </p:nvSpPr>
        <p:spPr>
          <a:xfrm>
            <a:off x="1090246" y="2039815"/>
            <a:ext cx="2901462" cy="1815882"/>
          </a:xfrm>
          <a:prstGeom prst="rect">
            <a:avLst/>
          </a:prstGeom>
          <a:noFill/>
        </p:spPr>
        <p:txBody>
          <a:bodyPr wrap="square" rtlCol="0">
            <a:spAutoFit/>
          </a:bodyPr>
          <a:lstStyle/>
          <a:p>
            <a:r>
              <a:rPr lang="en-GB" sz="2800" dirty="0"/>
              <a:t>Click “Posts” on left,</a:t>
            </a:r>
          </a:p>
          <a:p>
            <a:endParaRPr lang="en-GB" sz="2800" dirty="0"/>
          </a:p>
          <a:p>
            <a:r>
              <a:rPr lang="en-GB" sz="2800" dirty="0"/>
              <a:t>then scroll down</a:t>
            </a:r>
          </a:p>
        </p:txBody>
      </p:sp>
      <p:pic>
        <p:nvPicPr>
          <p:cNvPr id="6" name="Picture 5"/>
          <p:cNvPicPr>
            <a:picLocks noChangeAspect="1"/>
          </p:cNvPicPr>
          <p:nvPr/>
        </p:nvPicPr>
        <p:blipFill>
          <a:blip r:embed="rId4"/>
          <a:stretch>
            <a:fillRect/>
          </a:stretch>
        </p:blipFill>
        <p:spPr>
          <a:xfrm>
            <a:off x="6096000" y="1656169"/>
            <a:ext cx="4599275" cy="4690249"/>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4524250"/>
      </p:ext>
    </p:extLst>
  </p:cSld>
  <p:clrMapOvr>
    <a:masterClrMapping/>
  </p:clrMapOvr>
  <mc:AlternateContent xmlns:mc="http://schemas.openxmlformats.org/markup-compatibility/2006" xmlns:p14="http://schemas.microsoft.com/office/powerpoint/2010/main">
    <mc:Choice Requires="p14">
      <p:transition spd="slow" p14:dur="2000" advTm="4008"/>
    </mc:Choice>
    <mc:Fallback xmlns="">
      <p:transition spd="slow" advTm="4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 out which posts have high engagement</a:t>
            </a:r>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5" name="TextBox 4"/>
          <p:cNvSpPr txBox="1"/>
          <p:nvPr/>
        </p:nvSpPr>
        <p:spPr>
          <a:xfrm>
            <a:off x="1090246" y="2039815"/>
            <a:ext cx="2901462" cy="1384995"/>
          </a:xfrm>
          <a:prstGeom prst="rect">
            <a:avLst/>
          </a:prstGeom>
          <a:noFill/>
        </p:spPr>
        <p:txBody>
          <a:bodyPr wrap="square" rtlCol="0">
            <a:spAutoFit/>
          </a:bodyPr>
          <a:lstStyle/>
          <a:p>
            <a:r>
              <a:rPr lang="en-GB" sz="2800" dirty="0"/>
              <a:t>Click “See More” at bottom of the page</a:t>
            </a:r>
          </a:p>
        </p:txBody>
      </p:sp>
      <p:pic>
        <p:nvPicPr>
          <p:cNvPr id="4" name="Picture 3"/>
          <p:cNvPicPr>
            <a:picLocks noChangeAspect="1"/>
          </p:cNvPicPr>
          <p:nvPr/>
        </p:nvPicPr>
        <p:blipFill>
          <a:blip r:embed="rId4"/>
          <a:stretch>
            <a:fillRect/>
          </a:stretch>
        </p:blipFill>
        <p:spPr>
          <a:xfrm>
            <a:off x="5694963" y="1417638"/>
            <a:ext cx="5658837" cy="516731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32833448"/>
      </p:ext>
    </p:extLst>
  </p:cSld>
  <p:clrMapOvr>
    <a:masterClrMapping/>
  </p:clrMapOvr>
  <mc:AlternateContent xmlns:mc="http://schemas.openxmlformats.org/markup-compatibility/2006" xmlns:p14="http://schemas.microsoft.com/office/powerpoint/2010/main">
    <mc:Choice Requires="p14">
      <p:transition spd="slow" p14:dur="2000" advTm="3664"/>
    </mc:Choice>
    <mc:Fallback xmlns="">
      <p:transition spd="slow" advTm="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 out which posts have high engagement</a:t>
            </a:r>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5" name="TextBox 4"/>
          <p:cNvSpPr txBox="1"/>
          <p:nvPr/>
        </p:nvSpPr>
        <p:spPr>
          <a:xfrm>
            <a:off x="1090246" y="2039815"/>
            <a:ext cx="2901462" cy="3108543"/>
          </a:xfrm>
          <a:prstGeom prst="rect">
            <a:avLst/>
          </a:prstGeom>
          <a:noFill/>
        </p:spPr>
        <p:txBody>
          <a:bodyPr wrap="square" rtlCol="0">
            <a:spAutoFit/>
          </a:bodyPr>
          <a:lstStyle/>
          <a:p>
            <a:r>
              <a:rPr lang="en-GB" sz="2800" dirty="0"/>
              <a:t>Table shows all your posts with reach and engagement (clicks, comments, likes and shares)</a:t>
            </a:r>
          </a:p>
          <a:p>
            <a:endParaRPr lang="en-GB" sz="2800" dirty="0"/>
          </a:p>
        </p:txBody>
      </p:sp>
      <p:pic>
        <p:nvPicPr>
          <p:cNvPr id="4" name="Picture 3"/>
          <p:cNvPicPr>
            <a:picLocks noChangeAspect="1"/>
          </p:cNvPicPr>
          <p:nvPr/>
        </p:nvPicPr>
        <p:blipFill>
          <a:blip r:embed="rId4"/>
          <a:stretch>
            <a:fillRect/>
          </a:stretch>
        </p:blipFill>
        <p:spPr>
          <a:xfrm>
            <a:off x="5694963" y="1417638"/>
            <a:ext cx="5658837" cy="5167312"/>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98150624"/>
      </p:ext>
    </p:extLst>
  </p:cSld>
  <p:clrMapOvr>
    <a:masterClrMapping/>
  </p:clrMapOvr>
  <mc:AlternateContent xmlns:mc="http://schemas.openxmlformats.org/markup-compatibility/2006" xmlns:p14="http://schemas.microsoft.com/office/powerpoint/2010/main">
    <mc:Choice Requires="p14">
      <p:transition spd="slow" p14:dur="2000" advTm="14623"/>
    </mc:Choice>
    <mc:Fallback xmlns="">
      <p:transition spd="slow" advTm="14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 a post with high engagement then boost</a:t>
            </a:r>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pic>
        <p:nvPicPr>
          <p:cNvPr id="6" name="Picture 5"/>
          <p:cNvPicPr>
            <a:picLocks noChangeAspect="1"/>
          </p:cNvPicPr>
          <p:nvPr/>
        </p:nvPicPr>
        <p:blipFill>
          <a:blip r:embed="rId4"/>
          <a:stretch>
            <a:fillRect/>
          </a:stretch>
        </p:blipFill>
        <p:spPr>
          <a:xfrm>
            <a:off x="2323514" y="1424582"/>
            <a:ext cx="7009524" cy="475238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48332066"/>
      </p:ext>
    </p:extLst>
  </p:cSld>
  <p:clrMapOvr>
    <a:masterClrMapping/>
  </p:clrMapOvr>
  <mc:AlternateContent xmlns:mc="http://schemas.openxmlformats.org/markup-compatibility/2006" xmlns:p14="http://schemas.microsoft.com/office/powerpoint/2010/main">
    <mc:Choice Requires="p14">
      <p:transition spd="slow" p14:dur="2000" advTm="9411"/>
    </mc:Choice>
    <mc:Fallback xmlns="">
      <p:transition spd="slow" advTm="9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dirty="0"/>
              <a:t>Reason this post had high engagement</a:t>
            </a:r>
          </a:p>
        </p:txBody>
      </p:sp>
      <p:sp>
        <p:nvSpPr>
          <p:cNvPr id="3" name="Content Placeholder 2"/>
          <p:cNvSpPr>
            <a:spLocks noGrp="1"/>
          </p:cNvSpPr>
          <p:nvPr>
            <p:ph idx="1"/>
          </p:nvPr>
        </p:nvSpPr>
        <p:spPr>
          <a:xfrm>
            <a:off x="838200" y="1825625"/>
            <a:ext cx="2563376"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7" name="TextBox 6"/>
          <p:cNvSpPr txBox="1"/>
          <p:nvPr/>
        </p:nvSpPr>
        <p:spPr>
          <a:xfrm>
            <a:off x="992777" y="1825625"/>
            <a:ext cx="3715410" cy="2031325"/>
          </a:xfrm>
          <a:prstGeom prst="rect">
            <a:avLst/>
          </a:prstGeom>
          <a:noFill/>
        </p:spPr>
        <p:txBody>
          <a:bodyPr wrap="square" rtlCol="0">
            <a:spAutoFit/>
          </a:bodyPr>
          <a:lstStyle/>
          <a:p>
            <a:r>
              <a:rPr lang="en-GB" dirty="0"/>
              <a:t>It had a three second video which was taken on a new </a:t>
            </a:r>
            <a:r>
              <a:rPr lang="en-GB" dirty="0" err="1"/>
              <a:t>iphone</a:t>
            </a:r>
            <a:r>
              <a:rPr lang="en-GB" dirty="0"/>
              <a:t> with “live function”.</a:t>
            </a:r>
          </a:p>
          <a:p>
            <a:endParaRPr lang="en-GB" dirty="0"/>
          </a:p>
          <a:p>
            <a:r>
              <a:rPr lang="en-GB" dirty="0"/>
              <a:t>- Drew the gaze</a:t>
            </a:r>
          </a:p>
          <a:p>
            <a:endParaRPr lang="en-GB" dirty="0"/>
          </a:p>
          <a:p>
            <a:r>
              <a:rPr lang="en-GB" dirty="0"/>
              <a:t>- Conveyed joyous spirit of the sangha</a:t>
            </a:r>
          </a:p>
        </p:txBody>
      </p:sp>
      <p:pic>
        <p:nvPicPr>
          <p:cNvPr id="9" name="Picture 8"/>
          <p:cNvPicPr>
            <a:picLocks noChangeAspect="1"/>
          </p:cNvPicPr>
          <p:nvPr/>
        </p:nvPicPr>
        <p:blipFill>
          <a:blip r:embed="rId4"/>
          <a:stretch>
            <a:fillRect/>
          </a:stretch>
        </p:blipFill>
        <p:spPr>
          <a:xfrm>
            <a:off x="5539551" y="1439694"/>
            <a:ext cx="4402432" cy="501774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59709919"/>
      </p:ext>
    </p:extLst>
  </p:cSld>
  <p:clrMapOvr>
    <a:masterClrMapping/>
  </p:clrMapOvr>
  <mc:AlternateContent xmlns:mc="http://schemas.openxmlformats.org/markup-compatibility/2006" xmlns:p14="http://schemas.microsoft.com/office/powerpoint/2010/main">
    <mc:Choice Requires="p14">
      <p:transition spd="slow" p14:dur="2000" advTm="62124"/>
    </mc:Choice>
    <mc:Fallback xmlns="">
      <p:transition spd="slow" advTm="62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Plug </a:t>
            </a:r>
            <a:r>
              <a:rPr lang="en-GB" dirty="0" err="1"/>
              <a:t>iphone</a:t>
            </a:r>
            <a:r>
              <a:rPr lang="en-GB" dirty="0"/>
              <a:t> into PC and see video and picture files together in file manager</a:t>
            </a:r>
          </a:p>
        </p:txBody>
      </p:sp>
      <p:sp>
        <p:nvSpPr>
          <p:cNvPr id="6" name="Content Placeholder 5"/>
          <p:cNvSpPr>
            <a:spLocks noGrp="1"/>
          </p:cNvSpPr>
          <p:nvPr>
            <p:ph idx="1"/>
          </p:nvPr>
        </p:nvSpPr>
        <p:spPr/>
        <p:txBody>
          <a:bodyPr/>
          <a:lstStyle/>
          <a:p>
            <a:endParaRPr lang="en-GB" dirty="0"/>
          </a:p>
        </p:txBody>
      </p:sp>
      <p:pic>
        <p:nvPicPr>
          <p:cNvPr id="7" name="Picture 6"/>
          <p:cNvPicPr>
            <a:picLocks noChangeAspect="1"/>
          </p:cNvPicPr>
          <p:nvPr/>
        </p:nvPicPr>
        <p:blipFill>
          <a:blip r:embed="rId4"/>
          <a:stretch>
            <a:fillRect/>
          </a:stretch>
        </p:blipFill>
        <p:spPr>
          <a:xfrm>
            <a:off x="1692613" y="1825625"/>
            <a:ext cx="7850221" cy="425921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65893665"/>
      </p:ext>
    </p:extLst>
  </p:cSld>
  <p:clrMapOvr>
    <a:masterClrMapping/>
  </p:clrMapOvr>
  <mc:AlternateContent xmlns:mc="http://schemas.openxmlformats.org/markup-compatibility/2006" xmlns:p14="http://schemas.microsoft.com/office/powerpoint/2010/main">
    <mc:Choice Requires="p14">
      <p:transition spd="slow" p14:dur="2000" advTm="37374"/>
    </mc:Choice>
    <mc:Fallback xmlns="">
      <p:transition spd="slow" advTm="37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dirty="0"/>
              <a:t>How to Boost a Post</a:t>
            </a:r>
          </a:p>
        </p:txBody>
      </p:sp>
      <p:sp>
        <p:nvSpPr>
          <p:cNvPr id="3" name="Content Placeholder 2"/>
          <p:cNvSpPr>
            <a:spLocks noGrp="1"/>
          </p:cNvSpPr>
          <p:nvPr>
            <p:ph idx="1"/>
          </p:nvPr>
        </p:nvSpPr>
        <p:spPr>
          <a:xfrm>
            <a:off x="838200" y="1825625"/>
            <a:ext cx="2563376"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7" name="TextBox 6"/>
          <p:cNvSpPr txBox="1"/>
          <p:nvPr/>
        </p:nvSpPr>
        <p:spPr>
          <a:xfrm>
            <a:off x="992777" y="1825625"/>
            <a:ext cx="2035650" cy="923330"/>
          </a:xfrm>
          <a:prstGeom prst="rect">
            <a:avLst/>
          </a:prstGeom>
          <a:noFill/>
        </p:spPr>
        <p:txBody>
          <a:bodyPr wrap="square" rtlCol="0">
            <a:spAutoFit/>
          </a:bodyPr>
          <a:lstStyle/>
          <a:p>
            <a:r>
              <a:rPr lang="en-GB" dirty="0"/>
              <a:t>Click the “boost post” button on the post</a:t>
            </a:r>
          </a:p>
        </p:txBody>
      </p:sp>
      <p:pic>
        <p:nvPicPr>
          <p:cNvPr id="4" name="Picture 3"/>
          <p:cNvPicPr>
            <a:picLocks noChangeAspect="1"/>
          </p:cNvPicPr>
          <p:nvPr/>
        </p:nvPicPr>
        <p:blipFill>
          <a:blip r:embed="rId4"/>
          <a:stretch>
            <a:fillRect/>
          </a:stretch>
        </p:blipFill>
        <p:spPr>
          <a:xfrm>
            <a:off x="6021421" y="1389511"/>
            <a:ext cx="5034600" cy="505853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34914976"/>
      </p:ext>
    </p:extLst>
  </p:cSld>
  <p:clrMapOvr>
    <a:masterClrMapping/>
  </p:clrMapOvr>
  <mc:AlternateContent xmlns:mc="http://schemas.openxmlformats.org/markup-compatibility/2006" xmlns:p14="http://schemas.microsoft.com/office/powerpoint/2010/main">
    <mc:Choice Requires="p14">
      <p:transition spd="slow" p14:dur="2000" advTm="12913"/>
    </mc:Choice>
    <mc:Fallback xmlns="">
      <p:transition spd="slow" advTm="12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Purpose of this Presentation</a:t>
            </a:r>
          </a:p>
        </p:txBody>
      </p:sp>
      <p:sp>
        <p:nvSpPr>
          <p:cNvPr id="3" name="Content Placeholder 2"/>
          <p:cNvSpPr>
            <a:spLocks noGrp="1"/>
          </p:cNvSpPr>
          <p:nvPr>
            <p:ph idx="1"/>
          </p:nvPr>
        </p:nvSpPr>
        <p:spPr/>
        <p:txBody>
          <a:bodyPr/>
          <a:lstStyle/>
          <a:p>
            <a:r>
              <a:rPr lang="en-US" i="1" dirty="0"/>
              <a:t>How to reach out online,</a:t>
            </a:r>
          </a:p>
          <a:p>
            <a:r>
              <a:rPr lang="en-US" i="1" dirty="0"/>
              <a:t>engage with people, </a:t>
            </a:r>
          </a:p>
          <a:p>
            <a:r>
              <a:rPr lang="en-US" i="1" dirty="0"/>
              <a:t>express our vision, </a:t>
            </a:r>
          </a:p>
          <a:p>
            <a:r>
              <a:rPr lang="en-US" i="1" dirty="0"/>
              <a:t>build an online community, that reinforces and complements what we do at our classes</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13738426"/>
      </p:ext>
    </p:extLst>
  </p:cSld>
  <p:clrMapOvr>
    <a:masterClrMapping/>
  </p:clrMapOvr>
  <mc:AlternateContent xmlns:mc="http://schemas.openxmlformats.org/markup-compatibility/2006" xmlns:p14="http://schemas.microsoft.com/office/powerpoint/2010/main">
    <mc:Choice Requires="p14">
      <p:transition spd="slow" p14:dur="2000" advTm="5610"/>
    </mc:Choice>
    <mc:Fallback xmlns="">
      <p:transition spd="slow" advTm="5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dirty="0"/>
              <a:t>How to Boost a Post</a:t>
            </a:r>
          </a:p>
        </p:txBody>
      </p:sp>
      <p:sp>
        <p:nvSpPr>
          <p:cNvPr id="3" name="Content Placeholder 2"/>
          <p:cNvSpPr>
            <a:spLocks noGrp="1"/>
          </p:cNvSpPr>
          <p:nvPr>
            <p:ph idx="1"/>
          </p:nvPr>
        </p:nvSpPr>
        <p:spPr>
          <a:xfrm>
            <a:off x="838200" y="1825625"/>
            <a:ext cx="2563376"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7" name="TextBox 6"/>
          <p:cNvSpPr txBox="1"/>
          <p:nvPr/>
        </p:nvSpPr>
        <p:spPr>
          <a:xfrm>
            <a:off x="942443" y="1825625"/>
            <a:ext cx="4099340" cy="923330"/>
          </a:xfrm>
          <a:prstGeom prst="rect">
            <a:avLst/>
          </a:prstGeom>
          <a:noFill/>
        </p:spPr>
        <p:txBody>
          <a:bodyPr wrap="square" rtlCol="0">
            <a:spAutoFit/>
          </a:bodyPr>
          <a:lstStyle/>
          <a:p>
            <a:r>
              <a:rPr lang="en-GB" dirty="0"/>
              <a:t>Create new audience</a:t>
            </a:r>
          </a:p>
          <a:p>
            <a:endParaRPr lang="en-GB" dirty="0"/>
          </a:p>
          <a:p>
            <a:r>
              <a:rPr lang="en-GB" dirty="0"/>
              <a:t>(or use or edit previous one)</a:t>
            </a:r>
          </a:p>
        </p:txBody>
      </p:sp>
      <p:pic>
        <p:nvPicPr>
          <p:cNvPr id="5" name="Picture 4"/>
          <p:cNvPicPr>
            <a:picLocks noChangeAspect="1"/>
          </p:cNvPicPr>
          <p:nvPr/>
        </p:nvPicPr>
        <p:blipFill>
          <a:blip r:embed="rId4"/>
          <a:stretch>
            <a:fillRect/>
          </a:stretch>
        </p:blipFill>
        <p:spPr>
          <a:xfrm>
            <a:off x="4084100" y="1498058"/>
            <a:ext cx="8227384" cy="477628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41700950"/>
      </p:ext>
    </p:extLst>
  </p:cSld>
  <p:clrMapOvr>
    <a:masterClrMapping/>
  </p:clrMapOvr>
  <mc:AlternateContent xmlns:mc="http://schemas.openxmlformats.org/markup-compatibility/2006" xmlns:p14="http://schemas.microsoft.com/office/powerpoint/2010/main">
    <mc:Choice Requires="p14">
      <p:transition spd="slow" p14:dur="2000" advTm="20659"/>
    </mc:Choice>
    <mc:Fallback xmlns="">
      <p:transition spd="slow" advTm="20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dirty="0"/>
              <a:t>How to Boost a Post</a:t>
            </a:r>
          </a:p>
        </p:txBody>
      </p:sp>
      <p:sp>
        <p:nvSpPr>
          <p:cNvPr id="3" name="Content Placeholder 2"/>
          <p:cNvSpPr>
            <a:spLocks noGrp="1"/>
          </p:cNvSpPr>
          <p:nvPr>
            <p:ph idx="1"/>
          </p:nvPr>
        </p:nvSpPr>
        <p:spPr>
          <a:xfrm>
            <a:off x="838200" y="1825625"/>
            <a:ext cx="2563376"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7" name="TextBox 6"/>
          <p:cNvSpPr txBox="1"/>
          <p:nvPr/>
        </p:nvSpPr>
        <p:spPr>
          <a:xfrm>
            <a:off x="942443" y="1825625"/>
            <a:ext cx="4099340" cy="1754326"/>
          </a:xfrm>
          <a:prstGeom prst="rect">
            <a:avLst/>
          </a:prstGeom>
          <a:noFill/>
        </p:spPr>
        <p:txBody>
          <a:bodyPr wrap="square" rtlCol="0">
            <a:spAutoFit/>
          </a:bodyPr>
          <a:lstStyle/>
          <a:p>
            <a:r>
              <a:rPr lang="en-GB" dirty="0"/>
              <a:t>You can select gender, age. I personally include everyone 18+</a:t>
            </a:r>
          </a:p>
          <a:p>
            <a:endParaRPr lang="en-GB" dirty="0"/>
          </a:p>
          <a:p>
            <a:r>
              <a:rPr lang="en-GB" dirty="0"/>
              <a:t>I only select locations where our regulars actually come from. This is within about a twenty minute drive. </a:t>
            </a:r>
          </a:p>
        </p:txBody>
      </p:sp>
      <p:pic>
        <p:nvPicPr>
          <p:cNvPr id="4" name="Picture 3"/>
          <p:cNvPicPr>
            <a:picLocks noChangeAspect="1"/>
          </p:cNvPicPr>
          <p:nvPr/>
        </p:nvPicPr>
        <p:blipFill>
          <a:blip r:embed="rId4"/>
          <a:stretch>
            <a:fillRect/>
          </a:stretch>
        </p:blipFill>
        <p:spPr>
          <a:xfrm>
            <a:off x="6096000" y="1643874"/>
            <a:ext cx="4894688" cy="4533089"/>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90196399"/>
      </p:ext>
    </p:extLst>
  </p:cSld>
  <p:clrMapOvr>
    <a:masterClrMapping/>
  </p:clrMapOvr>
  <mc:AlternateContent xmlns:mc="http://schemas.openxmlformats.org/markup-compatibility/2006" xmlns:p14="http://schemas.microsoft.com/office/powerpoint/2010/main">
    <mc:Choice Requires="p14">
      <p:transition spd="slow" p14:dur="2000" advTm="24291"/>
    </mc:Choice>
    <mc:Fallback xmlns="">
      <p:transition spd="slow" advTm="2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dirty="0"/>
              <a:t>How to Boost a Post</a:t>
            </a:r>
          </a:p>
        </p:txBody>
      </p:sp>
      <p:sp>
        <p:nvSpPr>
          <p:cNvPr id="3" name="Content Placeholder 2"/>
          <p:cNvSpPr>
            <a:spLocks noGrp="1"/>
          </p:cNvSpPr>
          <p:nvPr>
            <p:ph idx="1"/>
          </p:nvPr>
        </p:nvSpPr>
        <p:spPr>
          <a:xfrm>
            <a:off x="838200" y="1825625"/>
            <a:ext cx="2563376"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7" name="TextBox 6"/>
          <p:cNvSpPr txBox="1"/>
          <p:nvPr/>
        </p:nvSpPr>
        <p:spPr>
          <a:xfrm>
            <a:off x="942443" y="1825625"/>
            <a:ext cx="4099340" cy="4801314"/>
          </a:xfrm>
          <a:prstGeom prst="rect">
            <a:avLst/>
          </a:prstGeom>
          <a:noFill/>
        </p:spPr>
        <p:txBody>
          <a:bodyPr wrap="square" rtlCol="0">
            <a:spAutoFit/>
          </a:bodyPr>
          <a:lstStyle/>
          <a:p>
            <a:r>
              <a:rPr lang="en-GB" dirty="0"/>
              <a:t>I only show the ad to people with the  interests on the right.</a:t>
            </a:r>
          </a:p>
          <a:p>
            <a:endParaRPr lang="en-GB" dirty="0"/>
          </a:p>
          <a:p>
            <a:r>
              <a:rPr lang="en-GB" dirty="0"/>
              <a:t>If you include other interests, people will click who will not be motivated enough to come. </a:t>
            </a:r>
          </a:p>
          <a:p>
            <a:endParaRPr lang="en-GB" dirty="0"/>
          </a:p>
          <a:p>
            <a:r>
              <a:rPr lang="en-GB" dirty="0"/>
              <a:t>That would waste you money.</a:t>
            </a:r>
          </a:p>
          <a:p>
            <a:endParaRPr lang="en-GB" dirty="0"/>
          </a:p>
          <a:p>
            <a:r>
              <a:rPr lang="en-GB" dirty="0"/>
              <a:t>But you can split test this. Boost a post twice for small amounts of money ($5), do first for people interested in say “mindfulness”, and the second for those interested in “yoga”, and note the engagements for each one. This is easier in the Facebook ads manager, but that is outside the scope of this talk.</a:t>
            </a:r>
          </a:p>
        </p:txBody>
      </p:sp>
      <p:pic>
        <p:nvPicPr>
          <p:cNvPr id="5" name="Picture 4"/>
          <p:cNvPicPr>
            <a:picLocks noChangeAspect="1"/>
          </p:cNvPicPr>
          <p:nvPr/>
        </p:nvPicPr>
        <p:blipFill>
          <a:blip r:embed="rId4"/>
          <a:stretch>
            <a:fillRect/>
          </a:stretch>
        </p:blipFill>
        <p:spPr>
          <a:xfrm>
            <a:off x="5500974" y="1378323"/>
            <a:ext cx="6209524" cy="380952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36949037"/>
      </p:ext>
    </p:extLst>
  </p:cSld>
  <p:clrMapOvr>
    <a:masterClrMapping/>
  </p:clrMapOvr>
  <mc:AlternateContent xmlns:mc="http://schemas.openxmlformats.org/markup-compatibility/2006" xmlns:p14="http://schemas.microsoft.com/office/powerpoint/2010/main">
    <mc:Choice Requires="p14">
      <p:transition spd="slow" p14:dur="2000" advTm="91332"/>
    </mc:Choice>
    <mc:Fallback xmlns="">
      <p:transition spd="slow" advTm="91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dirty="0"/>
              <a:t>How to Boost a Post</a:t>
            </a:r>
          </a:p>
        </p:txBody>
      </p:sp>
      <p:sp>
        <p:nvSpPr>
          <p:cNvPr id="3" name="Content Placeholder 2"/>
          <p:cNvSpPr>
            <a:spLocks noGrp="1"/>
          </p:cNvSpPr>
          <p:nvPr>
            <p:ph idx="1"/>
          </p:nvPr>
        </p:nvSpPr>
        <p:spPr>
          <a:xfrm>
            <a:off x="838200" y="1825625"/>
            <a:ext cx="2563376"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7" name="TextBox 6"/>
          <p:cNvSpPr txBox="1"/>
          <p:nvPr/>
        </p:nvSpPr>
        <p:spPr>
          <a:xfrm>
            <a:off x="942443" y="1972491"/>
            <a:ext cx="1693753" cy="1477328"/>
          </a:xfrm>
          <a:prstGeom prst="rect">
            <a:avLst/>
          </a:prstGeom>
          <a:noFill/>
        </p:spPr>
        <p:txBody>
          <a:bodyPr wrap="square" rtlCol="0">
            <a:spAutoFit/>
          </a:bodyPr>
          <a:lstStyle/>
          <a:p>
            <a:r>
              <a:rPr lang="en-GB" dirty="0"/>
              <a:t>Set amount, duration, </a:t>
            </a:r>
          </a:p>
          <a:p>
            <a:r>
              <a:rPr lang="en-GB" dirty="0"/>
              <a:t>add credit card, and click the “Boost” button</a:t>
            </a:r>
          </a:p>
        </p:txBody>
      </p:sp>
      <p:pic>
        <p:nvPicPr>
          <p:cNvPr id="6" name="Picture 5"/>
          <p:cNvPicPr>
            <a:picLocks noChangeAspect="1"/>
          </p:cNvPicPr>
          <p:nvPr/>
        </p:nvPicPr>
        <p:blipFill>
          <a:blip r:embed="rId4"/>
          <a:stretch>
            <a:fillRect/>
          </a:stretch>
        </p:blipFill>
        <p:spPr>
          <a:xfrm>
            <a:off x="3052305" y="1556426"/>
            <a:ext cx="8572247" cy="522318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28536814"/>
      </p:ext>
    </p:extLst>
  </p:cSld>
  <p:clrMapOvr>
    <a:masterClrMapping/>
  </p:clrMapOvr>
  <mc:AlternateContent xmlns:mc="http://schemas.openxmlformats.org/markup-compatibility/2006" xmlns:p14="http://schemas.microsoft.com/office/powerpoint/2010/main">
    <mc:Choice Requires="p14">
      <p:transition spd="slow" p14:dur="2000" advTm="31356"/>
    </mc:Choice>
    <mc:Fallback xmlns="">
      <p:transition spd="slow" advTm="31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dirty="0"/>
              <a:t>Results of previous boosts</a:t>
            </a:r>
          </a:p>
        </p:txBody>
      </p:sp>
      <p:sp>
        <p:nvSpPr>
          <p:cNvPr id="3" name="Content Placeholder 2"/>
          <p:cNvSpPr>
            <a:spLocks noGrp="1"/>
          </p:cNvSpPr>
          <p:nvPr>
            <p:ph idx="1"/>
          </p:nvPr>
        </p:nvSpPr>
        <p:spPr>
          <a:xfrm>
            <a:off x="838200" y="1825625"/>
            <a:ext cx="2563376"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7" name="TextBox 6"/>
          <p:cNvSpPr txBox="1"/>
          <p:nvPr/>
        </p:nvSpPr>
        <p:spPr>
          <a:xfrm>
            <a:off x="377504" y="1972491"/>
            <a:ext cx="2944535" cy="4524315"/>
          </a:xfrm>
          <a:prstGeom prst="rect">
            <a:avLst/>
          </a:prstGeom>
          <a:noFill/>
        </p:spPr>
        <p:txBody>
          <a:bodyPr wrap="square" rtlCol="0">
            <a:spAutoFit/>
          </a:bodyPr>
          <a:lstStyle/>
          <a:p>
            <a:r>
              <a:rPr lang="en-GB" dirty="0"/>
              <a:t>Click promotions</a:t>
            </a:r>
          </a:p>
          <a:p>
            <a:endParaRPr lang="en-GB" dirty="0"/>
          </a:p>
          <a:p>
            <a:r>
              <a:rPr lang="en-GB" dirty="0"/>
              <a:t>Post of </a:t>
            </a:r>
            <a:r>
              <a:rPr lang="en-GB" dirty="0" err="1"/>
              <a:t>Suvarnagarbha’s</a:t>
            </a:r>
            <a:r>
              <a:rPr lang="en-GB" dirty="0"/>
              <a:t> visit (a 3 second video) got 2,436 engagements for $30. This is 1p each engagement</a:t>
            </a:r>
          </a:p>
          <a:p>
            <a:endParaRPr lang="en-GB" dirty="0"/>
          </a:p>
          <a:p>
            <a:r>
              <a:rPr lang="en-GB" dirty="0"/>
              <a:t>Post of </a:t>
            </a:r>
            <a:r>
              <a:rPr lang="en-GB" dirty="0" err="1"/>
              <a:t>Nandavajra’s</a:t>
            </a:r>
            <a:r>
              <a:rPr lang="en-GB" dirty="0"/>
              <a:t> visit(a picture) got 235 engagements for $20. This is 7p per engagement.</a:t>
            </a:r>
          </a:p>
          <a:p>
            <a:endParaRPr lang="en-GB" dirty="0"/>
          </a:p>
          <a:p>
            <a:r>
              <a:rPr lang="en-GB" dirty="0"/>
              <a:t>Conclusion – always use videos when you can, especially of people laughing and moving around</a:t>
            </a:r>
          </a:p>
        </p:txBody>
      </p:sp>
      <p:pic>
        <p:nvPicPr>
          <p:cNvPr id="5" name="Picture 4"/>
          <p:cNvPicPr>
            <a:picLocks noChangeAspect="1"/>
          </p:cNvPicPr>
          <p:nvPr/>
        </p:nvPicPr>
        <p:blipFill>
          <a:blip r:embed="rId4"/>
          <a:stretch>
            <a:fillRect/>
          </a:stretch>
        </p:blipFill>
        <p:spPr>
          <a:xfrm>
            <a:off x="3322142" y="1605064"/>
            <a:ext cx="7988710" cy="5252936"/>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91041142"/>
      </p:ext>
    </p:extLst>
  </p:cSld>
  <p:clrMapOvr>
    <a:masterClrMapping/>
  </p:clrMapOvr>
  <mc:AlternateContent xmlns:mc="http://schemas.openxmlformats.org/markup-compatibility/2006" xmlns:p14="http://schemas.microsoft.com/office/powerpoint/2010/main">
    <mc:Choice Requires="p14">
      <p:transition spd="slow" p14:dur="2000" advTm="71488"/>
    </mc:Choice>
    <mc:Fallback xmlns="">
      <p:transition spd="slow" advTm="7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4802" y="1269243"/>
            <a:ext cx="4949757" cy="4580181"/>
          </a:xfrm>
        </p:spPr>
        <p:txBody>
          <a:bodyPr>
            <a:normAutofit fontScale="90000"/>
          </a:bodyPr>
          <a:lstStyle/>
          <a:p>
            <a:r>
              <a:rPr lang="en-GB" dirty="0"/>
              <a:t>Cost $20</a:t>
            </a:r>
            <a:br>
              <a:rPr lang="en-GB" dirty="0"/>
            </a:br>
            <a:r>
              <a:rPr lang="en-GB" dirty="0"/>
              <a:t>Likes 45</a:t>
            </a:r>
            <a:br>
              <a:rPr lang="en-GB" dirty="0"/>
            </a:br>
            <a:r>
              <a:rPr lang="en-GB" dirty="0"/>
              <a:t>Engagements 109</a:t>
            </a:r>
            <a:br>
              <a:rPr lang="en-GB" dirty="0"/>
            </a:br>
            <a:r>
              <a:rPr lang="en-GB" dirty="0"/>
              <a:t>reached 3,014 people</a:t>
            </a:r>
            <a:br>
              <a:rPr lang="en-GB" dirty="0"/>
            </a:br>
            <a:r>
              <a:rPr lang="en-GB" dirty="0"/>
              <a:t/>
            </a:r>
            <a:br>
              <a:rPr lang="en-GB" dirty="0"/>
            </a:br>
            <a:r>
              <a:rPr lang="en-GB" dirty="0" err="1"/>
              <a:t>Gandhara</a:t>
            </a:r>
            <a:r>
              <a:rPr lang="en-GB" dirty="0"/>
              <a:t> Picture bought from thinkstockphotos.co.uk for £5 </a:t>
            </a:r>
            <a:br>
              <a:rPr lang="en-GB" dirty="0"/>
            </a:br>
            <a:endParaRPr lang="en-GB" dirty="0"/>
          </a:p>
        </p:txBody>
      </p:sp>
      <p:pic>
        <p:nvPicPr>
          <p:cNvPr id="4" name="Content Placeholder 3"/>
          <p:cNvPicPr>
            <a:picLocks noGrp="1" noChangeAspect="1"/>
          </p:cNvPicPr>
          <p:nvPr>
            <p:ph idx="1"/>
          </p:nvPr>
        </p:nvPicPr>
        <p:blipFill>
          <a:blip r:embed="rId4"/>
          <a:stretch>
            <a:fillRect/>
          </a:stretch>
        </p:blipFill>
        <p:spPr>
          <a:xfrm>
            <a:off x="7131109" y="162195"/>
            <a:ext cx="3238575" cy="654965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19709832"/>
      </p:ext>
    </p:extLst>
  </p:cSld>
  <p:clrMapOvr>
    <a:masterClrMapping/>
  </p:clrMapOvr>
  <mc:AlternateContent xmlns:mc="http://schemas.openxmlformats.org/markup-compatibility/2006" xmlns:p14="http://schemas.microsoft.com/office/powerpoint/2010/main">
    <mc:Choice Requires="p14">
      <p:transition spd="slow" p14:dur="2000" advTm="34494"/>
    </mc:Choice>
    <mc:Fallback xmlns="">
      <p:transition spd="slow" advTm="34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042515"/>
          </a:xfrm>
        </p:spPr>
        <p:txBody>
          <a:bodyPr>
            <a:normAutofit fontScale="90000"/>
          </a:bodyPr>
          <a:lstStyle/>
          <a:p>
            <a:r>
              <a:rPr lang="en-GB" dirty="0"/>
              <a:t>Cheapest per engagement were videos at 1 cent, then photo of sangha at 9c, then photo of the Buddha at 18c. Therefore, best to use videos.</a:t>
            </a:r>
          </a:p>
        </p:txBody>
      </p:sp>
      <p:pic>
        <p:nvPicPr>
          <p:cNvPr id="4" name="Content Placeholder 3"/>
          <p:cNvPicPr>
            <a:picLocks noGrp="1" noChangeAspect="1"/>
          </p:cNvPicPr>
          <p:nvPr>
            <p:ph idx="1"/>
          </p:nvPr>
        </p:nvPicPr>
        <p:blipFill>
          <a:blip r:embed="rId4"/>
          <a:stretch>
            <a:fillRect/>
          </a:stretch>
        </p:blipFill>
        <p:spPr>
          <a:xfrm>
            <a:off x="838200" y="2931161"/>
            <a:ext cx="10515600" cy="214026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92834414"/>
      </p:ext>
    </p:extLst>
  </p:cSld>
  <p:clrMapOvr>
    <a:masterClrMapping/>
  </p:clrMapOvr>
  <mc:AlternateContent xmlns:mc="http://schemas.openxmlformats.org/markup-compatibility/2006" xmlns:p14="http://schemas.microsoft.com/office/powerpoint/2010/main">
    <mc:Choice Requires="p14">
      <p:transition spd="slow" p14:dur="2000" advTm="34342"/>
    </mc:Choice>
    <mc:Fallback xmlns="">
      <p:transition spd="slow" advTm="34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 tip</a:t>
            </a:r>
          </a:p>
        </p:txBody>
      </p:sp>
      <p:sp>
        <p:nvSpPr>
          <p:cNvPr id="3" name="Content Placeholder 2"/>
          <p:cNvSpPr>
            <a:spLocks noGrp="1"/>
          </p:cNvSpPr>
          <p:nvPr>
            <p:ph idx="1"/>
          </p:nvPr>
        </p:nvSpPr>
        <p:spPr>
          <a:xfrm>
            <a:off x="838200" y="1825625"/>
            <a:ext cx="6737059" cy="4331894"/>
          </a:xfrm>
        </p:spPr>
        <p:txBody>
          <a:bodyPr/>
          <a:lstStyle/>
          <a:p>
            <a:r>
              <a:rPr lang="en-GB" dirty="0"/>
              <a:t>Take one very short video each month at the end of a popular event.</a:t>
            </a:r>
          </a:p>
          <a:p>
            <a:r>
              <a:rPr lang="en-GB" dirty="0"/>
              <a:t>When you post it, include in the same post everything that is coming up in the next month</a:t>
            </a:r>
          </a:p>
          <a:p>
            <a:r>
              <a:rPr lang="en-GB" dirty="0"/>
              <a:t>Boost it</a:t>
            </a:r>
          </a:p>
          <a:p>
            <a:r>
              <a:rPr lang="en-GB" dirty="0"/>
              <a:t>That way more people will see what is coming up</a:t>
            </a:r>
          </a:p>
        </p:txBody>
      </p:sp>
      <p:pic>
        <p:nvPicPr>
          <p:cNvPr id="4" name="Picture 3"/>
          <p:cNvPicPr>
            <a:picLocks noChangeAspect="1"/>
          </p:cNvPicPr>
          <p:nvPr/>
        </p:nvPicPr>
        <p:blipFill>
          <a:blip r:embed="rId4"/>
          <a:stretch>
            <a:fillRect/>
          </a:stretch>
        </p:blipFill>
        <p:spPr>
          <a:xfrm>
            <a:off x="8298216" y="0"/>
            <a:ext cx="2618938" cy="685800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6396999"/>
      </p:ext>
    </p:extLst>
  </p:cSld>
  <p:clrMapOvr>
    <a:masterClrMapping/>
  </p:clrMapOvr>
  <mc:AlternateContent xmlns:mc="http://schemas.openxmlformats.org/markup-compatibility/2006" xmlns:p14="http://schemas.microsoft.com/office/powerpoint/2010/main">
    <mc:Choice Requires="p14">
      <p:transition spd="slow" p14:dur="2000" advTm="68420"/>
    </mc:Choice>
    <mc:Fallback xmlns="">
      <p:transition spd="slow" advTm="68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Step 4 Create Facebook event and boost it</a:t>
            </a:r>
          </a:p>
        </p:txBody>
      </p:sp>
      <p:sp>
        <p:nvSpPr>
          <p:cNvPr id="3" name="Content Placeholder 2"/>
          <p:cNvSpPr>
            <a:spLocks noGrp="1"/>
          </p:cNvSpPr>
          <p:nvPr>
            <p:ph idx="1"/>
          </p:nvPr>
        </p:nvSpPr>
        <p:spPr>
          <a:xfrm>
            <a:off x="838200" y="1825625"/>
            <a:ext cx="5084928" cy="4351338"/>
          </a:xfrm>
        </p:spPr>
        <p:txBody>
          <a:bodyPr>
            <a:normAutofit/>
          </a:bodyPr>
          <a:lstStyle/>
          <a:p>
            <a:r>
              <a:rPr lang="en-GB" dirty="0"/>
              <a:t>Pippa from Leicester got an AMAZING result this way</a:t>
            </a:r>
          </a:p>
          <a:p>
            <a:r>
              <a:rPr lang="en-GB" dirty="0"/>
              <a:t>She paid £1 a day for 20 days = total of £20</a:t>
            </a:r>
          </a:p>
          <a:p>
            <a:r>
              <a:rPr lang="en-GB" dirty="0"/>
              <a:t>She got 20 people enrolling for this course</a:t>
            </a:r>
          </a:p>
          <a:p>
            <a:r>
              <a:rPr lang="en-GB" dirty="0"/>
              <a:t>This is the best return on investment we have seen and it is HIGHLY RECOMMENDED that you try it</a:t>
            </a:r>
          </a:p>
        </p:txBody>
      </p:sp>
      <p:pic>
        <p:nvPicPr>
          <p:cNvPr id="5" name="Picture 4"/>
          <p:cNvPicPr>
            <a:picLocks noChangeAspect="1"/>
          </p:cNvPicPr>
          <p:nvPr/>
        </p:nvPicPr>
        <p:blipFill>
          <a:blip r:embed="rId4"/>
          <a:stretch>
            <a:fillRect/>
          </a:stretch>
        </p:blipFill>
        <p:spPr>
          <a:xfrm>
            <a:off x="6282354" y="1426045"/>
            <a:ext cx="5270012" cy="515049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87123338"/>
      </p:ext>
    </p:extLst>
  </p:cSld>
  <p:clrMapOvr>
    <a:masterClrMapping/>
  </p:clrMapOvr>
  <mc:AlternateContent xmlns:mc="http://schemas.openxmlformats.org/markup-compatibility/2006" xmlns:p14="http://schemas.microsoft.com/office/powerpoint/2010/main">
    <mc:Choice Requires="p14">
      <p:transition spd="slow" p14:dur="2000" advTm="35640"/>
    </mc:Choice>
    <mc:Fallback xmlns="">
      <p:transition spd="slow" advTm="35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Step 5: www.thebuddhistcentre.com</a:t>
            </a:r>
          </a:p>
        </p:txBody>
      </p:sp>
      <p:sp>
        <p:nvSpPr>
          <p:cNvPr id="3" name="Content Placeholder 2"/>
          <p:cNvSpPr>
            <a:spLocks noGrp="1"/>
          </p:cNvSpPr>
          <p:nvPr>
            <p:ph idx="1"/>
          </p:nvPr>
        </p:nvSpPr>
        <p:spPr>
          <a:xfrm>
            <a:off x="2210462" y="2146852"/>
            <a:ext cx="8570843" cy="3401958"/>
          </a:xfrm>
        </p:spPr>
        <p:txBody>
          <a:bodyPr>
            <a:normAutofit fontScale="77500" lnSpcReduction="20000"/>
          </a:bodyPr>
          <a:lstStyle/>
          <a:p>
            <a:r>
              <a:rPr lang="en-GB" dirty="0"/>
              <a:t>Email </a:t>
            </a:r>
            <a:r>
              <a:rPr lang="en-GB" dirty="0">
                <a:hlinkClick r:id="rId4"/>
              </a:rPr>
              <a:t>support@thebuddhistcentre.com</a:t>
            </a:r>
            <a:r>
              <a:rPr lang="en-GB" dirty="0"/>
              <a:t> and ask them to list your group and either:</a:t>
            </a:r>
          </a:p>
          <a:p>
            <a:endParaRPr lang="en-GB" dirty="0"/>
          </a:p>
          <a:p>
            <a:r>
              <a:rPr lang="en-GB" dirty="0"/>
              <a:t>1) ask them to create a page for you there (if you don’t want to bother with </a:t>
            </a:r>
            <a:r>
              <a:rPr lang="en-GB" dirty="0" err="1"/>
              <a:t>wordpress</a:t>
            </a:r>
            <a:r>
              <a:rPr lang="en-GB" dirty="0"/>
              <a:t> or blogger </a:t>
            </a:r>
            <a:r>
              <a:rPr lang="en-GB" dirty="0" err="1"/>
              <a:t>etc</a:t>
            </a:r>
            <a:r>
              <a:rPr lang="en-GB" dirty="0"/>
              <a:t>)</a:t>
            </a:r>
          </a:p>
          <a:p>
            <a:endParaRPr lang="en-GB" dirty="0"/>
          </a:p>
          <a:p>
            <a:r>
              <a:rPr lang="en-GB" dirty="0"/>
              <a:t>OR</a:t>
            </a:r>
          </a:p>
          <a:p>
            <a:endParaRPr lang="en-GB" dirty="0"/>
          </a:p>
          <a:p>
            <a:r>
              <a:rPr lang="en-GB" dirty="0"/>
              <a:t>2) if you don’t want them to create a page, then get a link from them to your main site. This will boost it in Google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6632152"/>
      </p:ext>
    </p:extLst>
  </p:cSld>
  <p:clrMapOvr>
    <a:masterClrMapping/>
  </p:clrMapOvr>
  <mc:AlternateContent xmlns:mc="http://schemas.openxmlformats.org/markup-compatibility/2006" xmlns:p14="http://schemas.microsoft.com/office/powerpoint/2010/main">
    <mc:Choice Requires="p14">
      <p:transition spd="slow" p14:dur="2000" advTm="53506"/>
    </mc:Choice>
    <mc:Fallback xmlns="">
      <p:transition spd="slow" advTm="5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Intended Result – If they google “Broxbourne meditation”, you should have most of the slots in organic results (i.e. ignoring the adverts)</a:t>
            </a:r>
          </a:p>
        </p:txBody>
      </p:sp>
      <p:pic>
        <p:nvPicPr>
          <p:cNvPr id="1028" name="Picture 4" descr="C:\Users\Keith\AppData\Local\Temp\SNAGHTML60bc547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080" y="2160323"/>
            <a:ext cx="6163458" cy="4318297"/>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12158296"/>
      </p:ext>
    </p:extLst>
  </p:cSld>
  <p:clrMapOvr>
    <a:masterClrMapping/>
  </p:clrMapOvr>
  <mc:AlternateContent xmlns:mc="http://schemas.openxmlformats.org/markup-compatibility/2006" xmlns:p14="http://schemas.microsoft.com/office/powerpoint/2010/main">
    <mc:Choice Requires="p14">
      <p:transition spd="slow" p14:dur="2000" advTm="66345"/>
    </mc:Choice>
    <mc:Fallback xmlns="">
      <p:transition spd="slow" advTm="66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8565" y="997803"/>
            <a:ext cx="9991288" cy="1446550"/>
          </a:xfrm>
          <a:prstGeom prst="rect">
            <a:avLst/>
          </a:prstGeom>
          <a:noFill/>
        </p:spPr>
        <p:txBody>
          <a:bodyPr wrap="square" rtlCol="0">
            <a:spAutoFit/>
          </a:bodyPr>
          <a:lstStyle/>
          <a:p>
            <a:pPr algn="ctr"/>
            <a:r>
              <a:rPr lang="en-GB" sz="4400" dirty="0"/>
              <a:t>Alternative to </a:t>
            </a:r>
            <a:r>
              <a:rPr lang="en-GB" sz="4400" dirty="0" err="1"/>
              <a:t>wordpress</a:t>
            </a:r>
            <a:r>
              <a:rPr lang="en-GB" sz="4400" dirty="0"/>
              <a:t> and blogger</a:t>
            </a:r>
            <a:br>
              <a:rPr lang="en-GB" sz="4400" dirty="0"/>
            </a:br>
            <a:r>
              <a:rPr lang="en-GB" sz="4400" dirty="0"/>
              <a:t> is to get a page at thebuddhistcentre.com</a:t>
            </a:r>
          </a:p>
        </p:txBody>
      </p:sp>
      <p:sp>
        <p:nvSpPr>
          <p:cNvPr id="3" name="TextBox 2"/>
          <p:cNvSpPr txBox="1"/>
          <p:nvPr/>
        </p:nvSpPr>
        <p:spPr>
          <a:xfrm>
            <a:off x="939566" y="2734811"/>
            <a:ext cx="10561739" cy="2585323"/>
          </a:xfrm>
          <a:prstGeom prst="rect">
            <a:avLst/>
          </a:prstGeom>
          <a:noFill/>
        </p:spPr>
        <p:txBody>
          <a:bodyPr wrap="square" rtlCol="0">
            <a:spAutoFit/>
          </a:bodyPr>
          <a:lstStyle/>
          <a:p>
            <a:endParaRPr lang="en-GB" dirty="0"/>
          </a:p>
          <a:p>
            <a:endParaRPr lang="en-GB" dirty="0"/>
          </a:p>
          <a:p>
            <a:pPr marL="342900" indent="-342900">
              <a:buFont typeface="Arial" panose="020B0604020202020204" pitchFamily="34" charset="0"/>
              <a:buChar char="•"/>
            </a:pPr>
            <a:r>
              <a:rPr lang="en-GB" dirty="0"/>
              <a:t>You need to identify someone who will keep it updated (preferably an order member)</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Email </a:t>
            </a:r>
            <a:r>
              <a:rPr lang="en-GB" dirty="0">
                <a:hlinkClick r:id="rId4"/>
              </a:rPr>
              <a:t>support@thebuddhistcentre.com</a:t>
            </a:r>
            <a:r>
              <a:rPr lang="en-GB" dirty="0"/>
              <a:t> to get a page, and to ask for assistance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Example of it done well is the now defunct Glastonbury Buddhist Group - thebuddhistcentre.com/</a:t>
            </a:r>
            <a:r>
              <a:rPr lang="en-GB" dirty="0" err="1"/>
              <a:t>glastonbury</a:t>
            </a:r>
            <a:endParaRPr lang="en-GB" dirty="0"/>
          </a:p>
          <a:p>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00339418"/>
      </p:ext>
    </p:extLst>
  </p:cSld>
  <p:clrMapOvr>
    <a:masterClrMapping/>
  </p:clrMapOvr>
  <mc:AlternateContent xmlns:mc="http://schemas.openxmlformats.org/markup-compatibility/2006" xmlns:p14="http://schemas.microsoft.com/office/powerpoint/2010/main">
    <mc:Choice Requires="p14">
      <p:transition spd="slow" p14:dur="2000" advTm="25430"/>
    </mc:Choice>
    <mc:Fallback xmlns="">
      <p:transition spd="slow" advTm="25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642532" y="82278"/>
            <a:ext cx="6900302" cy="677572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08539603"/>
      </p:ext>
    </p:extLst>
  </p:cSld>
  <p:clrMapOvr>
    <a:masterClrMapping/>
  </p:clrMapOvr>
  <mc:AlternateContent xmlns:mc="http://schemas.openxmlformats.org/markup-compatibility/2006" xmlns:p14="http://schemas.microsoft.com/office/powerpoint/2010/main">
    <mc:Choice Requires="p14">
      <p:transition spd="slow" p14:dur="2000" advTm="8282"/>
    </mc:Choice>
    <mc:Fallback xmlns="">
      <p:transition spd="slow" advTm="8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dirty="0"/>
              <a:t>If you do NOT want a thebuddhistcentre.com page</a:t>
            </a:r>
          </a:p>
        </p:txBody>
      </p:sp>
      <p:sp>
        <p:nvSpPr>
          <p:cNvPr id="3" name="Content Placeholder 2"/>
          <p:cNvSpPr>
            <a:spLocks noGrp="1"/>
          </p:cNvSpPr>
          <p:nvPr>
            <p:ph idx="1"/>
          </p:nvPr>
        </p:nvSpPr>
        <p:spPr>
          <a:xfrm>
            <a:off x="838199" y="1825625"/>
            <a:ext cx="9178255" cy="3190992"/>
          </a:xfrm>
        </p:spPr>
        <p:txBody>
          <a:bodyPr>
            <a:normAutofit fontScale="92500" lnSpcReduction="10000"/>
          </a:bodyPr>
          <a:lstStyle/>
          <a:p>
            <a:pPr marL="0" indent="0">
              <a:buNone/>
            </a:pPr>
            <a:endParaRPr lang="en-GB" dirty="0"/>
          </a:p>
          <a:p>
            <a:pPr marL="0" indent="0">
              <a:buNone/>
            </a:pPr>
            <a:r>
              <a:rPr lang="en-GB" dirty="0"/>
              <a:t>Then email  </a:t>
            </a:r>
            <a:r>
              <a:rPr lang="en-GB" dirty="0">
                <a:hlinkClick r:id="rId4"/>
              </a:rPr>
              <a:t>support@thebuddhistcentre.com</a:t>
            </a:r>
            <a:r>
              <a:rPr lang="en-GB" dirty="0"/>
              <a:t> and ask them to list your main website or meetup page</a:t>
            </a:r>
          </a:p>
          <a:p>
            <a:pPr marL="0" indent="0">
              <a:buNone/>
            </a:pPr>
            <a:endParaRPr lang="en-GB" dirty="0"/>
          </a:p>
          <a:p>
            <a:pPr marL="514350" indent="-514350">
              <a:buAutoNum type="arabicParenR"/>
            </a:pPr>
            <a:r>
              <a:rPr lang="en-GB" dirty="0"/>
              <a:t>Means people can find you from thebuddhistcentre.com</a:t>
            </a:r>
          </a:p>
          <a:p>
            <a:pPr marL="514350" indent="-514350">
              <a:buFont typeface="Arial" panose="020B0604020202020204" pitchFamily="34" charset="0"/>
              <a:buAutoNum type="arabicParenR"/>
            </a:pPr>
            <a:r>
              <a:rPr lang="en-GB" dirty="0"/>
              <a:t>thebuddhistcentre.com is a very strong domain, so being listed gives you a powerful link which will boost your ranking in Google</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54701027"/>
      </p:ext>
    </p:extLst>
  </p:cSld>
  <p:clrMapOvr>
    <a:masterClrMapping/>
  </p:clrMapOvr>
  <mc:AlternateContent xmlns:mc="http://schemas.openxmlformats.org/markup-compatibility/2006" xmlns:p14="http://schemas.microsoft.com/office/powerpoint/2010/main">
    <mc:Choice Requires="p14">
      <p:transition spd="slow" p14:dur="2000" advTm="12256"/>
    </mc:Choice>
    <mc:Fallback xmlns="">
      <p:transition spd="slow" advTm="12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dirty="0"/>
              <a:t>Step 6 (optional). Create website or blog</a:t>
            </a:r>
          </a:p>
        </p:txBody>
      </p:sp>
      <p:sp>
        <p:nvSpPr>
          <p:cNvPr id="3" name="Content Placeholder 2"/>
          <p:cNvSpPr>
            <a:spLocks noGrp="1"/>
          </p:cNvSpPr>
          <p:nvPr>
            <p:ph idx="1"/>
          </p:nvPr>
        </p:nvSpPr>
        <p:spPr>
          <a:xfrm>
            <a:off x="838200" y="1825625"/>
            <a:ext cx="2563376"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sp>
        <p:nvSpPr>
          <p:cNvPr id="4" name="TextBox 3"/>
          <p:cNvSpPr txBox="1"/>
          <p:nvPr/>
        </p:nvSpPr>
        <p:spPr>
          <a:xfrm>
            <a:off x="1115736" y="1972491"/>
            <a:ext cx="8934275" cy="3139321"/>
          </a:xfrm>
          <a:prstGeom prst="rect">
            <a:avLst/>
          </a:prstGeom>
          <a:noFill/>
        </p:spPr>
        <p:txBody>
          <a:bodyPr wrap="square" rtlCol="0">
            <a:spAutoFit/>
          </a:bodyPr>
          <a:lstStyle/>
          <a:p>
            <a:r>
              <a:rPr lang="en-GB" dirty="0"/>
              <a:t>This is not absolutely necessary, as you can do a lot of things on your meetup and </a:t>
            </a:r>
            <a:r>
              <a:rPr lang="en-GB" dirty="0" err="1"/>
              <a:t>facebook</a:t>
            </a:r>
            <a:r>
              <a:rPr lang="en-GB" dirty="0"/>
              <a:t> pages</a:t>
            </a:r>
          </a:p>
          <a:p>
            <a:endParaRPr lang="en-GB" dirty="0"/>
          </a:p>
          <a:p>
            <a:r>
              <a:rPr lang="en-GB" dirty="0"/>
              <a:t>But advantages are:</a:t>
            </a:r>
          </a:p>
          <a:p>
            <a:endParaRPr lang="en-GB" dirty="0"/>
          </a:p>
          <a:p>
            <a:pPr marL="285750" indent="-285750">
              <a:buFont typeface="Arial" panose="020B0604020202020204" pitchFamily="34" charset="0"/>
              <a:buChar char="•"/>
            </a:pPr>
            <a:r>
              <a:rPr lang="en-GB" dirty="0"/>
              <a:t>You get another slot in Google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You have more control over the site, and how it is presented.</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It gives your group more perceived authority as it has its own domain </a:t>
            </a:r>
            <a:r>
              <a:rPr lang="en-GB" dirty="0" err="1"/>
              <a:t>eg</a:t>
            </a:r>
            <a:r>
              <a:rPr lang="en-GB" dirty="0"/>
              <a:t> broxbournebuddhistgroup.co.uk</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16977511"/>
      </p:ext>
    </p:extLst>
  </p:cSld>
  <p:clrMapOvr>
    <a:masterClrMapping/>
  </p:clrMapOvr>
  <mc:AlternateContent xmlns:mc="http://schemas.openxmlformats.org/markup-compatibility/2006" xmlns:p14="http://schemas.microsoft.com/office/powerpoint/2010/main">
    <mc:Choice Requires="p14">
      <p:transition spd="slow" p14:dur="2000" advTm="40048"/>
    </mc:Choice>
    <mc:Fallback xmlns="">
      <p:transition spd="slow" advTm="4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dirty="0"/>
              <a:t>This is our blog created in </a:t>
            </a:r>
            <a:r>
              <a:rPr lang="en-GB" dirty="0" err="1"/>
              <a:t>wordpress</a:t>
            </a:r>
            <a:endParaRPr lang="en-GB" dirty="0"/>
          </a:p>
        </p:txBody>
      </p:sp>
      <p:sp>
        <p:nvSpPr>
          <p:cNvPr id="3" name="Content Placeholder 2"/>
          <p:cNvSpPr>
            <a:spLocks noGrp="1"/>
          </p:cNvSpPr>
          <p:nvPr>
            <p:ph idx="1"/>
          </p:nvPr>
        </p:nvSpPr>
        <p:spPr>
          <a:xfrm>
            <a:off x="838200" y="1825625"/>
            <a:ext cx="2563376" cy="4351338"/>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endParaRPr lang="en-GB" dirty="0"/>
          </a:p>
        </p:txBody>
      </p:sp>
      <p:pic>
        <p:nvPicPr>
          <p:cNvPr id="6" name="Picture 5"/>
          <p:cNvPicPr>
            <a:picLocks noChangeAspect="1"/>
          </p:cNvPicPr>
          <p:nvPr/>
        </p:nvPicPr>
        <p:blipFill>
          <a:blip r:embed="rId4"/>
          <a:stretch>
            <a:fillRect/>
          </a:stretch>
        </p:blipFill>
        <p:spPr>
          <a:xfrm>
            <a:off x="2352882" y="1753675"/>
            <a:ext cx="6552381" cy="449523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04170517"/>
      </p:ext>
    </p:extLst>
  </p:cSld>
  <p:clrMapOvr>
    <a:masterClrMapping/>
  </p:clrMapOvr>
  <mc:AlternateContent xmlns:mc="http://schemas.openxmlformats.org/markup-compatibility/2006" xmlns:p14="http://schemas.microsoft.com/office/powerpoint/2010/main">
    <mc:Choice Requires="p14">
      <p:transition spd="slow" p14:dur="2000" advTm="3299"/>
    </mc:Choice>
    <mc:Fallback xmlns="">
      <p:transition spd="slow" advTm="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sz="4000" dirty="0"/>
              <a:t>Easier alternative is to use </a:t>
            </a:r>
            <a:r>
              <a:rPr lang="en-GB" sz="4000" dirty="0" err="1"/>
              <a:t>blogspot</a:t>
            </a:r>
            <a:r>
              <a:rPr lang="en-GB" sz="4000" dirty="0"/>
              <a:t> (aka blogger) </a:t>
            </a:r>
          </a:p>
        </p:txBody>
      </p:sp>
      <p:sp>
        <p:nvSpPr>
          <p:cNvPr id="3" name="Content Placeholder 2"/>
          <p:cNvSpPr>
            <a:spLocks noGrp="1"/>
          </p:cNvSpPr>
          <p:nvPr>
            <p:ph idx="1"/>
          </p:nvPr>
        </p:nvSpPr>
        <p:spPr>
          <a:xfrm>
            <a:off x="838200" y="1825625"/>
            <a:ext cx="3465352" cy="2368870"/>
          </a:xfrm>
        </p:spPr>
        <p:txBody>
          <a:bodyPr>
            <a:normAutofit fontScale="85000" lnSpcReduction="20000"/>
          </a:bodyPr>
          <a:lstStyle/>
          <a:p>
            <a:r>
              <a:rPr lang="en-GB" dirty="0"/>
              <a:t>This is owned by Google</a:t>
            </a:r>
          </a:p>
          <a:p>
            <a:r>
              <a:rPr lang="en-GB" dirty="0"/>
              <a:t>Totally free</a:t>
            </a:r>
          </a:p>
          <a:p>
            <a:r>
              <a:rPr lang="en-GB" dirty="0"/>
              <a:t>Pretty easy to do</a:t>
            </a:r>
          </a:p>
          <a:p>
            <a:r>
              <a:rPr lang="en-GB" dirty="0"/>
              <a:t>You create it at blogger.com, and it shows up at blogspot.com</a:t>
            </a:r>
          </a:p>
        </p:txBody>
      </p:sp>
      <p:pic>
        <p:nvPicPr>
          <p:cNvPr id="4" name="Picture 3"/>
          <p:cNvPicPr>
            <a:picLocks noChangeAspect="1"/>
          </p:cNvPicPr>
          <p:nvPr/>
        </p:nvPicPr>
        <p:blipFill>
          <a:blip r:embed="rId4"/>
          <a:stretch>
            <a:fillRect/>
          </a:stretch>
        </p:blipFill>
        <p:spPr>
          <a:xfrm>
            <a:off x="4544276" y="1650143"/>
            <a:ext cx="6809524" cy="466666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00387772"/>
      </p:ext>
    </p:extLst>
  </p:cSld>
  <p:clrMapOvr>
    <a:masterClrMapping/>
  </p:clrMapOvr>
  <mc:AlternateContent xmlns:mc="http://schemas.openxmlformats.org/markup-compatibility/2006" xmlns:p14="http://schemas.microsoft.com/office/powerpoint/2010/main">
    <mc:Choice Requires="p14">
      <p:transition spd="slow" p14:dur="2000" advTm="10482"/>
    </mc:Choice>
    <mc:Fallback xmlns="">
      <p:transition spd="slow" advTm="1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dirty="0" err="1"/>
              <a:t>Blogspot</a:t>
            </a:r>
            <a:r>
              <a:rPr lang="en-GB" dirty="0"/>
              <a:t> / blogger </a:t>
            </a:r>
          </a:p>
        </p:txBody>
      </p:sp>
      <p:sp>
        <p:nvSpPr>
          <p:cNvPr id="3" name="Content Placeholder 2"/>
          <p:cNvSpPr>
            <a:spLocks noGrp="1"/>
          </p:cNvSpPr>
          <p:nvPr>
            <p:ph idx="1"/>
          </p:nvPr>
        </p:nvSpPr>
        <p:spPr>
          <a:xfrm>
            <a:off x="838200" y="1825625"/>
            <a:ext cx="5095672" cy="4156884"/>
          </a:xfrm>
        </p:spPr>
        <p:txBody>
          <a:bodyPr>
            <a:normAutofit/>
          </a:bodyPr>
          <a:lstStyle/>
          <a:p>
            <a:pPr marL="0" indent="0">
              <a:buNone/>
            </a:pPr>
            <a:r>
              <a:rPr lang="en-GB" dirty="0"/>
              <a:t>Hertford has a blog created here</a:t>
            </a:r>
          </a:p>
          <a:p>
            <a:pPr marL="0" indent="0">
              <a:buNone/>
            </a:pPr>
            <a:endParaRPr lang="en-GB" dirty="0"/>
          </a:p>
          <a:p>
            <a:pPr marL="0" indent="0">
              <a:buNone/>
            </a:pPr>
            <a:r>
              <a:rPr lang="en-GB" dirty="0"/>
              <a:t>hertfordsangha.blogspot.co.uk</a:t>
            </a:r>
          </a:p>
        </p:txBody>
      </p:sp>
      <p:pic>
        <p:nvPicPr>
          <p:cNvPr id="5" name="Picture 4"/>
          <p:cNvPicPr>
            <a:picLocks noChangeAspect="1"/>
          </p:cNvPicPr>
          <p:nvPr/>
        </p:nvPicPr>
        <p:blipFill>
          <a:blip r:embed="rId4"/>
          <a:stretch>
            <a:fillRect/>
          </a:stretch>
        </p:blipFill>
        <p:spPr>
          <a:xfrm>
            <a:off x="6330428" y="1596729"/>
            <a:ext cx="4243538" cy="438578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3750501"/>
      </p:ext>
    </p:extLst>
  </p:cSld>
  <p:clrMapOvr>
    <a:masterClrMapping/>
  </p:clrMapOvr>
  <mc:AlternateContent xmlns:mc="http://schemas.openxmlformats.org/markup-compatibility/2006" xmlns:p14="http://schemas.microsoft.com/office/powerpoint/2010/main">
    <mc:Choice Requires="p14">
      <p:transition spd="slow" p14:dur="2000" advTm="17553"/>
    </mc:Choice>
    <mc:Fallback xmlns="">
      <p:transition spd="slow" advTm="17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07366"/>
          </a:xfrm>
        </p:spPr>
        <p:txBody>
          <a:bodyPr>
            <a:normAutofit/>
          </a:bodyPr>
          <a:lstStyle/>
          <a:p>
            <a:r>
              <a:rPr lang="en-GB" dirty="0"/>
              <a:t>Top tip for editing graphics = picmonkey.com</a:t>
            </a:r>
          </a:p>
        </p:txBody>
      </p:sp>
      <p:sp>
        <p:nvSpPr>
          <p:cNvPr id="3" name="Content Placeholder 2"/>
          <p:cNvSpPr>
            <a:spLocks noGrp="1"/>
          </p:cNvSpPr>
          <p:nvPr>
            <p:ph idx="1"/>
          </p:nvPr>
        </p:nvSpPr>
        <p:spPr>
          <a:xfrm>
            <a:off x="838200" y="1825625"/>
            <a:ext cx="2190226" cy="3677553"/>
          </a:xfrm>
        </p:spPr>
        <p:txBody>
          <a:bodyPr>
            <a:normAutofit lnSpcReduction="10000"/>
          </a:bodyPr>
          <a:lstStyle/>
          <a:p>
            <a:pPr marL="0" indent="0">
              <a:buNone/>
            </a:pPr>
            <a:r>
              <a:rPr lang="en-GB" dirty="0"/>
              <a:t>You can easily </a:t>
            </a:r>
          </a:p>
          <a:p>
            <a:r>
              <a:rPr lang="en-GB" dirty="0"/>
              <a:t>upload a photo, </a:t>
            </a:r>
          </a:p>
          <a:p>
            <a:r>
              <a:rPr lang="en-GB" dirty="0"/>
              <a:t>crop, </a:t>
            </a:r>
          </a:p>
          <a:p>
            <a:r>
              <a:rPr lang="en-GB" dirty="0"/>
              <a:t>resize, </a:t>
            </a:r>
          </a:p>
          <a:p>
            <a:r>
              <a:rPr lang="en-GB" dirty="0"/>
              <a:t>add text etc. </a:t>
            </a:r>
          </a:p>
          <a:p>
            <a:r>
              <a:rPr lang="en-GB" dirty="0"/>
              <a:t>All free</a:t>
            </a:r>
          </a:p>
        </p:txBody>
      </p:sp>
      <p:pic>
        <p:nvPicPr>
          <p:cNvPr id="4" name="Picture 3"/>
          <p:cNvPicPr>
            <a:picLocks noChangeAspect="1"/>
          </p:cNvPicPr>
          <p:nvPr/>
        </p:nvPicPr>
        <p:blipFill>
          <a:blip r:embed="rId4"/>
          <a:stretch>
            <a:fillRect/>
          </a:stretch>
        </p:blipFill>
        <p:spPr>
          <a:xfrm>
            <a:off x="4377437" y="1546698"/>
            <a:ext cx="6896919" cy="494066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41246832"/>
      </p:ext>
    </p:extLst>
  </p:cSld>
  <p:clrMapOvr>
    <a:masterClrMapping/>
  </p:clrMapOvr>
  <mc:AlternateContent xmlns:mc="http://schemas.openxmlformats.org/markup-compatibility/2006" xmlns:p14="http://schemas.microsoft.com/office/powerpoint/2010/main">
    <mc:Choice Requires="p14">
      <p:transition spd="slow" p14:dur="2000" advTm="12463"/>
    </mc:Choice>
    <mc:Fallback xmlns="">
      <p:transition spd="slow" advTm="1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Canva</a:t>
            </a:r>
            <a:r>
              <a:rPr lang="en-GB" dirty="0"/>
              <a:t> great for </a:t>
            </a:r>
            <a:r>
              <a:rPr lang="en-GB" dirty="0" err="1"/>
              <a:t>facebook</a:t>
            </a:r>
            <a:r>
              <a:rPr lang="en-GB" dirty="0"/>
              <a:t> posts with text</a:t>
            </a:r>
          </a:p>
        </p:txBody>
      </p:sp>
      <p:pic>
        <p:nvPicPr>
          <p:cNvPr id="4" name="Content Placeholder 3"/>
          <p:cNvPicPr>
            <a:picLocks noGrp="1" noChangeAspect="1"/>
          </p:cNvPicPr>
          <p:nvPr>
            <p:ph idx="1"/>
          </p:nvPr>
        </p:nvPicPr>
        <p:blipFill>
          <a:blip r:embed="rId4"/>
          <a:stretch>
            <a:fillRect/>
          </a:stretch>
        </p:blipFill>
        <p:spPr>
          <a:xfrm>
            <a:off x="567861" y="2140614"/>
            <a:ext cx="11056277" cy="435349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1022542"/>
      </p:ext>
    </p:extLst>
  </p:cSld>
  <p:clrMapOvr>
    <a:masterClrMapping/>
  </p:clrMapOvr>
  <mc:AlternateContent xmlns:mc="http://schemas.openxmlformats.org/markup-compatibility/2006" xmlns:p14="http://schemas.microsoft.com/office/powerpoint/2010/main">
    <mc:Choice Requires="p14">
      <p:transition spd="slow" p14:dur="2000" advTm="11706"/>
    </mc:Choice>
    <mc:Fallback xmlns="">
      <p:transition spd="slow" advTm="1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Top tip: If you have any question about Facebook , Meetup or almost anything else</a:t>
            </a:r>
          </a:p>
        </p:txBody>
      </p:sp>
      <p:sp>
        <p:nvSpPr>
          <p:cNvPr id="3" name="Content Placeholder 2"/>
          <p:cNvSpPr>
            <a:spLocks noGrp="1"/>
          </p:cNvSpPr>
          <p:nvPr>
            <p:ph idx="1"/>
          </p:nvPr>
        </p:nvSpPr>
        <p:spPr>
          <a:xfrm>
            <a:off x="838200" y="1825624"/>
            <a:ext cx="3355716" cy="4476023"/>
          </a:xfrm>
        </p:spPr>
        <p:txBody>
          <a:bodyPr>
            <a:normAutofit lnSpcReduction="10000"/>
          </a:bodyPr>
          <a:lstStyle/>
          <a:p>
            <a:r>
              <a:rPr lang="en-GB" dirty="0"/>
              <a:t>Google the question, just as you would ask it in real life </a:t>
            </a:r>
            <a:r>
              <a:rPr lang="en-GB" dirty="0" err="1"/>
              <a:t>eg</a:t>
            </a:r>
            <a:r>
              <a:rPr lang="en-GB" dirty="0"/>
              <a:t> “How do I post an event in Facebook”</a:t>
            </a:r>
          </a:p>
          <a:p>
            <a:r>
              <a:rPr lang="en-GB" dirty="0"/>
              <a:t>Then click videos, tools, any time, past year</a:t>
            </a:r>
          </a:p>
          <a:p>
            <a:r>
              <a:rPr lang="en-GB" dirty="0"/>
              <a:t>This gives recent videos answering your question</a:t>
            </a:r>
          </a:p>
        </p:txBody>
      </p:sp>
      <p:pic>
        <p:nvPicPr>
          <p:cNvPr id="4" name="Picture 3"/>
          <p:cNvPicPr>
            <a:picLocks noChangeAspect="1"/>
          </p:cNvPicPr>
          <p:nvPr/>
        </p:nvPicPr>
        <p:blipFill>
          <a:blip r:embed="rId4"/>
          <a:stretch>
            <a:fillRect/>
          </a:stretch>
        </p:blipFill>
        <p:spPr>
          <a:xfrm>
            <a:off x="4557473" y="2216215"/>
            <a:ext cx="7159884" cy="3694839"/>
          </a:xfrm>
          <a:prstGeom prst="rect">
            <a:avLst/>
          </a:prstGeom>
        </p:spPr>
      </p:pic>
      <p:sp>
        <p:nvSpPr>
          <p:cNvPr id="7" name="Arrow: Down 6"/>
          <p:cNvSpPr/>
          <p:nvPr/>
        </p:nvSpPr>
        <p:spPr>
          <a:xfrm>
            <a:off x="11023995" y="1303434"/>
            <a:ext cx="469135" cy="15958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Down 7"/>
          <p:cNvSpPr/>
          <p:nvPr/>
        </p:nvSpPr>
        <p:spPr>
          <a:xfrm rot="1533672">
            <a:off x="8578139" y="1285450"/>
            <a:ext cx="400657" cy="21337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68006768"/>
      </p:ext>
    </p:extLst>
  </p:cSld>
  <p:clrMapOvr>
    <a:masterClrMapping/>
  </p:clrMapOvr>
  <mc:AlternateContent xmlns:mc="http://schemas.openxmlformats.org/markup-compatibility/2006" xmlns:p14="http://schemas.microsoft.com/office/powerpoint/2010/main">
    <mc:Choice Requires="p14">
      <p:transition spd="slow" p14:dur="2000" advTm="40095"/>
    </mc:Choice>
    <mc:Fallback xmlns="">
      <p:transition spd="slow" advTm="40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Bottom half of page</a:t>
            </a:r>
          </a:p>
        </p:txBody>
      </p:sp>
      <p:sp>
        <p:nvSpPr>
          <p:cNvPr id="5" name="TextBox 4"/>
          <p:cNvSpPr txBox="1"/>
          <p:nvPr/>
        </p:nvSpPr>
        <p:spPr>
          <a:xfrm>
            <a:off x="1057013" y="1946246"/>
            <a:ext cx="9311780" cy="4202884"/>
          </a:xfrm>
          <a:prstGeom prst="rect">
            <a:avLst/>
          </a:prstGeom>
          <a:noFill/>
        </p:spPr>
        <p:txBody>
          <a:bodyPr wrap="square" rtlCol="0">
            <a:spAutoFit/>
          </a:bodyPr>
          <a:lstStyle/>
          <a:p>
            <a:endParaRPr lang="en-GB" dirty="0"/>
          </a:p>
        </p:txBody>
      </p:sp>
      <p:pic>
        <p:nvPicPr>
          <p:cNvPr id="2050" name="Picture 2" descr="C:\Users\Keith\AppData\Local\Temp\SNAGHTML60ba60b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517" y="1833251"/>
            <a:ext cx="9177540" cy="4315879"/>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45297714"/>
      </p:ext>
    </p:extLst>
  </p:cSld>
  <p:clrMapOvr>
    <a:masterClrMapping/>
  </p:clrMapOvr>
  <mc:AlternateContent xmlns:mc="http://schemas.openxmlformats.org/markup-compatibility/2006" xmlns:p14="http://schemas.microsoft.com/office/powerpoint/2010/main">
    <mc:Choice Requires="p14">
      <p:transition spd="slow" p14:dur="2000" advTm="15587"/>
    </mc:Choice>
    <mc:Fallback xmlns="">
      <p:transition spd="slow" advTm="15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8118" y="1054653"/>
            <a:ext cx="5017317" cy="4977847"/>
          </a:xfrm>
        </p:spPr>
        <p:txBody>
          <a:bodyPr>
            <a:noAutofit/>
          </a:bodyPr>
          <a:lstStyle/>
          <a:p>
            <a:pPr marL="0" indent="0" algn="ctr">
              <a:buNone/>
            </a:pPr>
            <a:r>
              <a:rPr lang="en-GB" sz="6000" b="1" dirty="0"/>
              <a:t>Good luck </a:t>
            </a:r>
          </a:p>
          <a:p>
            <a:pPr marL="0" indent="0" algn="ctr">
              <a:buNone/>
            </a:pPr>
            <a:endParaRPr lang="en-GB" sz="6000" b="1" dirty="0"/>
          </a:p>
          <a:p>
            <a:pPr marL="0" indent="0" algn="ctr">
              <a:buNone/>
            </a:pPr>
            <a:r>
              <a:rPr lang="en-GB" sz="6000" b="1" dirty="0"/>
              <a:t>and </a:t>
            </a:r>
          </a:p>
          <a:p>
            <a:pPr marL="0" indent="0">
              <a:buNone/>
            </a:pPr>
            <a:endParaRPr lang="en-GB" sz="6000" b="1" dirty="0"/>
          </a:p>
          <a:p>
            <a:pPr marL="0" indent="0" algn="ctr">
              <a:buNone/>
            </a:pPr>
            <a:r>
              <a:rPr lang="en-GB" sz="6000" b="1" dirty="0"/>
              <a:t>The End</a:t>
            </a:r>
            <a:endParaRPr lang="en-GB" sz="6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42740713"/>
      </p:ext>
    </p:extLst>
  </p:cSld>
  <p:clrMapOvr>
    <a:masterClrMapping/>
  </p:clrMapOvr>
  <mc:AlternateContent xmlns:mc="http://schemas.openxmlformats.org/markup-compatibility/2006" xmlns:p14="http://schemas.microsoft.com/office/powerpoint/2010/main">
    <mc:Choice Requires="p14">
      <p:transition spd="slow" p14:dur="2000" advTm="8273"/>
    </mc:Choice>
    <mc:Fallback xmlns="">
      <p:transition spd="slow" advTm="8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Important tip</a:t>
            </a:r>
          </a:p>
        </p:txBody>
      </p:sp>
      <p:sp>
        <p:nvSpPr>
          <p:cNvPr id="5" name="TextBox 4"/>
          <p:cNvSpPr txBox="1"/>
          <p:nvPr/>
        </p:nvSpPr>
        <p:spPr>
          <a:xfrm>
            <a:off x="1057013" y="1946246"/>
            <a:ext cx="9311780" cy="1200329"/>
          </a:xfrm>
          <a:prstGeom prst="rect">
            <a:avLst/>
          </a:prstGeom>
          <a:noFill/>
        </p:spPr>
        <p:txBody>
          <a:bodyPr wrap="square" rtlCol="0">
            <a:spAutoFit/>
          </a:bodyPr>
          <a:lstStyle/>
          <a:p>
            <a:r>
              <a:rPr lang="en-GB" dirty="0"/>
              <a:t>If you are checking your position on Google, then make sure you log out of your </a:t>
            </a:r>
            <a:r>
              <a:rPr lang="en-GB" dirty="0" err="1"/>
              <a:t>gmail</a:t>
            </a:r>
            <a:r>
              <a:rPr lang="en-GB" dirty="0"/>
              <a:t> account first</a:t>
            </a:r>
          </a:p>
          <a:p>
            <a:endParaRPr lang="en-GB" dirty="0"/>
          </a:p>
          <a:p>
            <a:r>
              <a:rPr lang="en-GB" dirty="0"/>
              <a:t>Otherwise it will show you personalised results that are different from what other people see.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22441134"/>
      </p:ext>
    </p:extLst>
  </p:cSld>
  <p:clrMapOvr>
    <a:masterClrMapping/>
  </p:clrMapOvr>
  <mc:AlternateContent xmlns:mc="http://schemas.openxmlformats.org/markup-compatibility/2006" xmlns:p14="http://schemas.microsoft.com/office/powerpoint/2010/main">
    <mc:Choice Requires="p14">
      <p:transition spd="slow" p14:dur="2000" advTm="13315"/>
    </mc:Choice>
    <mc:Fallback xmlns="">
      <p:transition spd="slow" advTm="1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15434</TotalTime>
  <Words>2362</Words>
  <Application>Microsoft Macintosh PowerPoint</Application>
  <PresentationFormat>Widescreen</PresentationFormat>
  <Paragraphs>387</Paragraphs>
  <Slides>80</Slides>
  <Notes>0</Notes>
  <HiddenSlides>0</HiddenSlides>
  <MMClips>80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80</vt:i4>
      </vt:variant>
    </vt:vector>
  </HeadingPairs>
  <TitlesOfParts>
    <vt:vector size="84" baseType="lpstr">
      <vt:lpstr>Arial</vt:lpstr>
      <vt:lpstr>Calibri</vt:lpstr>
      <vt:lpstr>Calibri Light</vt:lpstr>
      <vt:lpstr>Office Theme</vt:lpstr>
      <vt:lpstr>Internet Marketing for Local Triratna Groups</vt:lpstr>
      <vt:lpstr>Purpose of this Presentation</vt:lpstr>
      <vt:lpstr>Purpose of this Presentation</vt:lpstr>
      <vt:lpstr>Purpose of this Presentation</vt:lpstr>
      <vt:lpstr>Purpose of this Presentation</vt:lpstr>
      <vt:lpstr>Purpose of this Presentation</vt:lpstr>
      <vt:lpstr>Intended Result – If they google “Broxbourne meditation”, you should have most of the slots in organic results (i.e. ignoring the adverts)</vt:lpstr>
      <vt:lpstr>Bottom half of page</vt:lpstr>
      <vt:lpstr>Important tip</vt:lpstr>
      <vt:lpstr>Suggested 6 point plan</vt:lpstr>
      <vt:lpstr>Optional tip - to find keyword volume</vt:lpstr>
      <vt:lpstr>Top tip - keywords</vt:lpstr>
      <vt:lpstr>Top tip - keywords</vt:lpstr>
      <vt:lpstr>PowerPoint Presentation</vt:lpstr>
      <vt:lpstr>Suggested 4 point plan</vt:lpstr>
      <vt:lpstr>Suggested 4 point plan</vt:lpstr>
      <vt:lpstr>Suggested 4 point plan</vt:lpstr>
      <vt:lpstr>Cost of Meetup</vt:lpstr>
      <vt:lpstr>Cost of Meetup</vt:lpstr>
      <vt:lpstr>Advantages of Meetup</vt:lpstr>
      <vt:lpstr>Advantages of Meetup</vt:lpstr>
      <vt:lpstr>Advantages of Meetup</vt:lpstr>
      <vt:lpstr>Advantages of Meetup</vt:lpstr>
      <vt:lpstr>Advantages of Meetup</vt:lpstr>
      <vt:lpstr>Advantages of Meetup</vt:lpstr>
      <vt:lpstr>Advantages of Meetup</vt:lpstr>
      <vt:lpstr>Advantages of Meetup</vt:lpstr>
      <vt:lpstr>Advantages of Meetup</vt:lpstr>
      <vt:lpstr>Advantages of Meetup</vt:lpstr>
      <vt:lpstr>Advantages of Meetup</vt:lpstr>
      <vt:lpstr>Advantages of Meetup</vt:lpstr>
      <vt:lpstr>Advantages of Meetup</vt:lpstr>
      <vt:lpstr>Advantages of Meetup</vt:lpstr>
      <vt:lpstr>Advantages of Meetup</vt:lpstr>
      <vt:lpstr>Advantages of Meetup</vt:lpstr>
      <vt:lpstr>Advantages of Meetup</vt:lpstr>
      <vt:lpstr>Suggested 4 point plan – step 2</vt:lpstr>
      <vt:lpstr>In Facebook the  Difference between a “page” and a “group”  </vt:lpstr>
      <vt:lpstr>But here we are talking about a Facebook “Page” </vt:lpstr>
      <vt:lpstr>Facebook Page</vt:lpstr>
      <vt:lpstr>Facebook Page</vt:lpstr>
      <vt:lpstr>Facebook Page</vt:lpstr>
      <vt:lpstr>Facebook Page</vt:lpstr>
      <vt:lpstr>Facebook Page</vt:lpstr>
      <vt:lpstr>Facebook Page</vt:lpstr>
      <vt:lpstr>How to set up a Facebook Page</vt:lpstr>
      <vt:lpstr>Facebook Page</vt:lpstr>
      <vt:lpstr>Facebook Page</vt:lpstr>
      <vt:lpstr>Facebook Page</vt:lpstr>
      <vt:lpstr>Facebook Page</vt:lpstr>
      <vt:lpstr>Suggested 4 point plan – step 3 (optional)</vt:lpstr>
      <vt:lpstr>Find out which posts have high engagement</vt:lpstr>
      <vt:lpstr>Find out which posts have high engagement</vt:lpstr>
      <vt:lpstr>Find out which posts have high engagement</vt:lpstr>
      <vt:lpstr>Find out which posts have high engagement</vt:lpstr>
      <vt:lpstr>Find a post with high engagement then boost</vt:lpstr>
      <vt:lpstr>Reason this post had high engagement</vt:lpstr>
      <vt:lpstr>Plug iphone into PC and see video and picture files together in file manager</vt:lpstr>
      <vt:lpstr>How to Boost a Post</vt:lpstr>
      <vt:lpstr>How to Boost a Post</vt:lpstr>
      <vt:lpstr>How to Boost a Post</vt:lpstr>
      <vt:lpstr>How to Boost a Post</vt:lpstr>
      <vt:lpstr>How to Boost a Post</vt:lpstr>
      <vt:lpstr>Results of previous boosts</vt:lpstr>
      <vt:lpstr>Cost $20 Likes 45 Engagements 109 reached 3,014 people  Gandhara Picture bought from thinkstockphotos.co.uk for £5  </vt:lpstr>
      <vt:lpstr>Cheapest per engagement were videos at 1 cent, then photo of sangha at 9c, then photo of the Buddha at 18c. Therefore, best to use videos.</vt:lpstr>
      <vt:lpstr>Top tip</vt:lpstr>
      <vt:lpstr>Step 4 Create Facebook event and boost it</vt:lpstr>
      <vt:lpstr>Step 5: www.thebuddhistcentre.com</vt:lpstr>
      <vt:lpstr>PowerPoint Presentation</vt:lpstr>
      <vt:lpstr>PowerPoint Presentation</vt:lpstr>
      <vt:lpstr>If you do NOT want a thebuddhistcentre.com page</vt:lpstr>
      <vt:lpstr>Step 6 (optional). Create website or blog</vt:lpstr>
      <vt:lpstr>This is our blog created in wordpress</vt:lpstr>
      <vt:lpstr>Easier alternative is to use blogspot (aka blogger) </vt:lpstr>
      <vt:lpstr>Blogspot / blogger </vt:lpstr>
      <vt:lpstr>Top tip for editing graphics = picmonkey.com</vt:lpstr>
      <vt:lpstr>Canva great for facebook posts with text</vt:lpstr>
      <vt:lpstr>Top tip: If you have any question about Facebook , Meetup or almost anything else</vt:lpstr>
      <vt:lpstr>PowerPoint Presentation</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Internet Marketing for Local Triratna Groups</dc:title>
  <dc:creator>Keith G</dc:creator>
  <cp:lastModifiedBy>Mokshini Grant</cp:lastModifiedBy>
  <cp:revision>64</cp:revision>
  <dcterms:created xsi:type="dcterms:W3CDTF">2016-11-19T15:25:06Z</dcterms:created>
  <dcterms:modified xsi:type="dcterms:W3CDTF">2017-02-24T13:48:20Z</dcterms:modified>
</cp:coreProperties>
</file>